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9" r:id="rId2"/>
    <p:sldId id="260" r:id="rId3"/>
    <p:sldId id="257" r:id="rId4"/>
    <p:sldId id="287" r:id="rId5"/>
    <p:sldId id="288" r:id="rId6"/>
    <p:sldId id="289" r:id="rId7"/>
    <p:sldId id="290" r:id="rId8"/>
    <p:sldId id="291" r:id="rId9"/>
    <p:sldId id="292" r:id="rId10"/>
    <p:sldId id="293" r:id="rId11"/>
    <p:sldId id="294" r:id="rId12"/>
    <p:sldId id="295" r:id="rId13"/>
    <p:sldId id="296" r:id="rId14"/>
    <p:sldId id="297" r:id="rId15"/>
    <p:sldId id="298" r:id="rId16"/>
    <p:sldId id="299" r:id="rId17"/>
    <p:sldId id="276" r:id="rId18"/>
    <p:sldId id="286"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07" d="100"/>
          <a:sy n="107" d="100"/>
        </p:scale>
        <p:origin x="69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6F0E5C-0774-491F-9DC7-9C62409CB5FB}" type="datetimeFigureOut">
              <a:rPr lang="en-US" smtClean="0"/>
              <a:t>1/22/2026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33BCBF-F398-4EB4-B95A-BC7E2B8D4FF5}" type="slidenum">
              <a:rPr lang="en-US" smtClean="0"/>
              <a:t>‹#›</a:t>
            </a:fld>
            <a:endParaRPr lang="en-US"/>
          </a:p>
        </p:txBody>
      </p:sp>
    </p:spTree>
    <p:extLst>
      <p:ext uri="{BB962C8B-B14F-4D97-AF65-F5344CB8AC3E}">
        <p14:creationId xmlns:p14="http://schemas.microsoft.com/office/powerpoint/2010/main" val="3733483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24E8BF-7483-473F-908B-C79537BEF7C0}" type="slidenum">
              <a:rPr lang="en-US" smtClean="0"/>
              <a:t>1</a:t>
            </a:fld>
            <a:endParaRPr lang="en-US"/>
          </a:p>
        </p:txBody>
      </p:sp>
    </p:spTree>
    <p:extLst>
      <p:ext uri="{BB962C8B-B14F-4D97-AF65-F5344CB8AC3E}">
        <p14:creationId xmlns:p14="http://schemas.microsoft.com/office/powerpoint/2010/main" val="1888545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5"/>
          </p:nvPr>
        </p:nvSpPr>
        <p:spPr/>
        <p:txBody>
          <a:bodyPr/>
          <a:lstStyle/>
          <a:p>
            <a:fld id="{8524E8BF-7483-473F-908B-C79537BEF7C0}" type="slidenum">
              <a:rPr lang="en-US" smtClean="0"/>
              <a:t>2</a:t>
            </a:fld>
            <a:endParaRPr lang="en-US"/>
          </a:p>
        </p:txBody>
      </p:sp>
    </p:spTree>
    <p:extLst>
      <p:ext uri="{BB962C8B-B14F-4D97-AF65-F5344CB8AC3E}">
        <p14:creationId xmlns:p14="http://schemas.microsoft.com/office/powerpoint/2010/main" val="17060858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33BCBF-F398-4EB4-B95A-BC7E2B8D4FF5}" type="slidenum">
              <a:rPr lang="en-US" smtClean="0"/>
              <a:t>6</a:t>
            </a:fld>
            <a:endParaRPr lang="en-US"/>
          </a:p>
        </p:txBody>
      </p:sp>
    </p:spTree>
    <p:extLst>
      <p:ext uri="{BB962C8B-B14F-4D97-AF65-F5344CB8AC3E}">
        <p14:creationId xmlns:p14="http://schemas.microsoft.com/office/powerpoint/2010/main" val="849070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08A32-756E-E856-F190-B12474A45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23FBCF-88F1-F3CE-C202-C4DC8A82D5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0DE176-7394-C2BD-86AD-A41058867C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42BA01-7A79-1091-1858-DE29495AB7ED}"/>
              </a:ext>
            </a:extLst>
          </p:cNvPr>
          <p:cNvSpPr>
            <a:spLocks noGrp="1"/>
          </p:cNvSpPr>
          <p:nvPr>
            <p:ph type="sldNum" sz="quarter" idx="5"/>
          </p:nvPr>
        </p:nvSpPr>
        <p:spPr/>
        <p:txBody>
          <a:bodyPr/>
          <a:lstStyle/>
          <a:p>
            <a:fld id="{3433BCBF-F398-4EB4-B95A-BC7E2B8D4FF5}" type="slidenum">
              <a:rPr lang="en-US" smtClean="0"/>
              <a:t>7</a:t>
            </a:fld>
            <a:endParaRPr lang="en-US"/>
          </a:p>
        </p:txBody>
      </p:sp>
    </p:spTree>
    <p:extLst>
      <p:ext uri="{BB962C8B-B14F-4D97-AF65-F5344CB8AC3E}">
        <p14:creationId xmlns:p14="http://schemas.microsoft.com/office/powerpoint/2010/main" val="21962488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DD7390-D703-F991-17E9-C5C5DB25ED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C67006-ADA6-9D34-46CD-FE7FFCE055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2FE0D3-8E78-391D-13C6-29EA868E61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6EE273-746A-B968-EB81-61FE61B0CD63}"/>
              </a:ext>
            </a:extLst>
          </p:cNvPr>
          <p:cNvSpPr>
            <a:spLocks noGrp="1"/>
          </p:cNvSpPr>
          <p:nvPr>
            <p:ph type="sldNum" sz="quarter" idx="5"/>
          </p:nvPr>
        </p:nvSpPr>
        <p:spPr/>
        <p:txBody>
          <a:bodyPr/>
          <a:lstStyle/>
          <a:p>
            <a:fld id="{3433BCBF-F398-4EB4-B95A-BC7E2B8D4FF5}" type="slidenum">
              <a:rPr lang="en-US" smtClean="0"/>
              <a:t>8</a:t>
            </a:fld>
            <a:endParaRPr lang="en-US"/>
          </a:p>
        </p:txBody>
      </p:sp>
    </p:spTree>
    <p:extLst>
      <p:ext uri="{BB962C8B-B14F-4D97-AF65-F5344CB8AC3E}">
        <p14:creationId xmlns:p14="http://schemas.microsoft.com/office/powerpoint/2010/main" val="32320758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472491-05DD-DDD1-4333-714039AE0F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679866-3454-4697-BAB1-06F98F83BA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57E1DC-6EBA-7310-6992-95FB140C77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884383-8F28-1EA4-5246-344B3598D5E1}"/>
              </a:ext>
            </a:extLst>
          </p:cNvPr>
          <p:cNvSpPr>
            <a:spLocks noGrp="1"/>
          </p:cNvSpPr>
          <p:nvPr>
            <p:ph type="sldNum" sz="quarter" idx="5"/>
          </p:nvPr>
        </p:nvSpPr>
        <p:spPr/>
        <p:txBody>
          <a:bodyPr/>
          <a:lstStyle/>
          <a:p>
            <a:fld id="{3433BCBF-F398-4EB4-B95A-BC7E2B8D4FF5}" type="slidenum">
              <a:rPr lang="en-US" smtClean="0"/>
              <a:t>9</a:t>
            </a:fld>
            <a:endParaRPr lang="en-US"/>
          </a:p>
        </p:txBody>
      </p:sp>
    </p:spTree>
    <p:extLst>
      <p:ext uri="{BB962C8B-B14F-4D97-AF65-F5344CB8AC3E}">
        <p14:creationId xmlns:p14="http://schemas.microsoft.com/office/powerpoint/2010/main" val="6848868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15" y="6334316"/>
            <a:ext cx="12188825" cy="6400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6000" b="1" spc="-50" baseline="0">
                <a:solidFill>
                  <a:schemeClr val="bg2">
                    <a:lumMod val="50000"/>
                  </a:schemeClr>
                </a:solidFill>
                <a:latin typeface="+mn-lt"/>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bg2">
                    <a:lumMod val="25000"/>
                  </a:schemeClr>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lvl1pPr>
              <a:defRPr>
                <a:solidFill>
                  <a:schemeClr val="bg2">
                    <a:lumMod val="25000"/>
                  </a:schemeClr>
                </a:solidFill>
              </a:defRPr>
            </a:lvl1pPr>
          </a:lstStyle>
          <a:p>
            <a:fld id="{23DEA971-36D6-4F83-98B6-459978798ADB}" type="datetimeFigureOut">
              <a:rPr lang="en-US" smtClean="0"/>
              <a:pPr/>
              <a:t>1/22/2026</a:t>
            </a:fld>
            <a:endParaRPr lang="en-US"/>
          </a:p>
        </p:txBody>
      </p:sp>
      <p:sp>
        <p:nvSpPr>
          <p:cNvPr id="5" name="Footer Placeholder 4"/>
          <p:cNvSpPr>
            <a:spLocks noGrp="1"/>
          </p:cNvSpPr>
          <p:nvPr>
            <p:ph type="ftr" sz="quarter" idx="11"/>
          </p:nvPr>
        </p:nvSpPr>
        <p:spPr/>
        <p:txBody>
          <a:bodyPr/>
          <a:lstStyle>
            <a:lvl1pPr>
              <a:defRPr>
                <a:solidFill>
                  <a:schemeClr val="bg2">
                    <a:lumMod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bg2">
                    <a:lumMod val="25000"/>
                  </a:schemeClr>
                </a:solidFill>
              </a:defRPr>
            </a:lvl1pPr>
          </a:lstStyle>
          <a:p>
            <a:fld id="{9B4EF7BB-21B5-43D4-B298-B87746B87CEE}"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0596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DEA971-36D6-4F83-98B6-459978798ADB}"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3418268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8" name="Rectangle 7"/>
          <p:cNvSpPr/>
          <p:nvPr/>
        </p:nvSpPr>
        <p:spPr>
          <a:xfrm>
            <a:off x="15" y="6334316"/>
            <a:ext cx="12188825" cy="6400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DEA971-36D6-4F83-98B6-459978798ADB}"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1565519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marL="0">
              <a:defRPr sz="4000" b="1">
                <a:solidFill>
                  <a:schemeClr val="bg2">
                    <a:lumMod val="50000"/>
                  </a:schemeClr>
                </a:solidFill>
                <a:latin typeface="+mn-lt"/>
              </a:defRPr>
            </a:lvl1pPr>
          </a:lstStyle>
          <a:p>
            <a:r>
              <a:rPr lang="en-US" dirty="0"/>
              <a:t>Click to edit Master title style</a:t>
            </a:r>
          </a:p>
        </p:txBody>
      </p:sp>
      <p:sp>
        <p:nvSpPr>
          <p:cNvPr id="3" name="Content Placeholder 2"/>
          <p:cNvSpPr>
            <a:spLocks noGrp="1"/>
          </p:cNvSpPr>
          <p:nvPr>
            <p:ph idx="1"/>
          </p:nvPr>
        </p:nvSpPr>
        <p:spPr/>
        <p:txBody>
          <a:bodyPr/>
          <a:lstStyle>
            <a:lvl2pPr>
              <a:buClr>
                <a:schemeClr val="bg2">
                  <a:lumMod val="50000"/>
                </a:schemeClr>
              </a:buClr>
              <a:defRPr/>
            </a:lvl2pPr>
            <a:lvl3pPr>
              <a:buClr>
                <a:schemeClr val="bg2">
                  <a:lumMod val="50000"/>
                </a:schemeClr>
              </a:buClr>
              <a:defRPr/>
            </a:lvl3pPr>
            <a:lvl4pPr>
              <a:buClr>
                <a:schemeClr val="bg2">
                  <a:lumMod val="50000"/>
                </a:schemeClr>
              </a:buClr>
              <a:defRPr/>
            </a:lvl4pPr>
            <a:lvl5pPr>
              <a:buClr>
                <a:schemeClr val="bg2">
                  <a:lumMod val="50000"/>
                </a:schemeClr>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23DEA971-36D6-4F83-98B6-459978798ADB}"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1708540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15" y="6334316"/>
            <a:ext cx="12188825" cy="6400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6000" b="1">
                <a:solidFill>
                  <a:schemeClr val="bg2">
                    <a:lumMod val="50000"/>
                  </a:schemeClr>
                </a:solidFill>
                <a:latin typeface="+mn-lt"/>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bg2">
                    <a:lumMod val="25000"/>
                  </a:schemeClr>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23DEA971-36D6-4F83-98B6-459978798ADB}"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EF7BB-21B5-43D4-B298-B87746B87CEE}"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243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3DEA971-36D6-4F83-98B6-459978798ADB}" type="datetimeFigureOut">
              <a:rPr lang="en-US" smtClean="0"/>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652946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bg2">
                    <a:lumMod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bg2">
                    <a:lumMod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3DEA971-36D6-4F83-98B6-459978798ADB}" type="datetimeFigureOut">
              <a:rPr lang="en-US" smtClean="0"/>
              <a:t>1/22/2026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226235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3DEA971-36D6-4F83-98B6-459978798ADB}" type="datetimeFigureOut">
              <a:rPr lang="en-US" smtClean="0"/>
              <a:t>1/22/2026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993421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6" name="Rectangle 5"/>
          <p:cNvSpPr/>
          <p:nvPr/>
        </p:nvSpPr>
        <p:spPr>
          <a:xfrm>
            <a:off x="15" y="6334316"/>
            <a:ext cx="12188825" cy="6400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3DEA971-36D6-4F83-98B6-459978798ADB}" type="datetimeFigureOut">
              <a:rPr lang="en-US" smtClean="0"/>
              <a:t>1/22/2026</a:t>
            </a:fld>
            <a:endParaRPr lang="en-US"/>
          </a:p>
        </p:txBody>
      </p:sp>
      <p:sp>
        <p:nvSpPr>
          <p:cNvPr id="8" name="Footer Placeholder 7"/>
          <p:cNvSpPr>
            <a:spLocks noGrp="1"/>
          </p:cNvSpPr>
          <p:nvPr>
            <p:ph type="ftr" sz="quarter" idx="11"/>
          </p:nvPr>
        </p:nvSpPr>
        <p:spPr/>
        <p:txBody>
          <a:bodyPr/>
          <a:lstStyle>
            <a:lvl1pPr>
              <a:defRPr>
                <a:solidFill>
                  <a:schemeClr val="bg2">
                    <a:lumMod val="25000"/>
                  </a:schemeClr>
                </a:solidFill>
              </a:defRPr>
            </a:lvl1pPr>
          </a:lstStyle>
          <a:p>
            <a:endParaRPr lang="en-US" dirty="0"/>
          </a:p>
        </p:txBody>
      </p:sp>
      <p:sp>
        <p:nvSpPr>
          <p:cNvPr id="9" name="Slide Number Placeholder 8"/>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2622481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3DEA971-36D6-4F83-98B6-459978798ADB}" type="datetimeFigureOut">
              <a:rPr lang="en-US" smtClean="0"/>
              <a:t>1/22/2026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B4EF7BB-21B5-43D4-B298-B87746B87CEE}" type="slidenum">
              <a:rPr lang="en-US" smtClean="0"/>
              <a:t>‹#›</a:t>
            </a:fld>
            <a:endParaRPr lang="en-US"/>
          </a:p>
        </p:txBody>
      </p:sp>
    </p:spTree>
    <p:extLst>
      <p:ext uri="{BB962C8B-B14F-4D97-AF65-F5344CB8AC3E}">
        <p14:creationId xmlns:p14="http://schemas.microsoft.com/office/powerpoint/2010/main" val="3146441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dirty="0"/>
              <a:t>Click to edit Master title style</a:t>
            </a:r>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23DEA971-36D6-4F83-98B6-459978798ADB}" type="datetimeFigureOut">
              <a:rPr lang="en-US" smtClean="0"/>
              <a:pPr/>
              <a:t>1/22/2026</a:t>
            </a:fld>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9B4EF7BB-21B5-43D4-B298-B87746B87CEE}" type="slidenum">
              <a:rPr lang="en-US" smtClean="0"/>
              <a:pPr/>
              <a:t>‹#›</a:t>
            </a:fld>
            <a:endParaRPr lang="en-US"/>
          </a:p>
        </p:txBody>
      </p:sp>
    </p:spTree>
    <p:extLst>
      <p:ext uri="{BB962C8B-B14F-4D97-AF65-F5344CB8AC3E}">
        <p14:creationId xmlns:p14="http://schemas.microsoft.com/office/powerpoint/2010/main" val="3367319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6334316"/>
            <a:ext cx="12192001" cy="6599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chemeClr val="bg2">
                    <a:lumMod val="25000"/>
                  </a:schemeClr>
                </a:solidFill>
              </a:defRPr>
            </a:lvl1pPr>
          </a:lstStyle>
          <a:p>
            <a:fld id="{23DEA971-36D6-4F83-98B6-459978798ADB}" type="datetimeFigureOut">
              <a:rPr lang="en-US" smtClean="0"/>
              <a:pPr/>
              <a:t>1/22/2026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chemeClr val="bg2">
                    <a:lumMod val="25000"/>
                  </a:schemeClr>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chemeClr val="bg2">
                    <a:lumMod val="25000"/>
                  </a:schemeClr>
                </a:solidFill>
              </a:defRPr>
            </a:lvl1pPr>
          </a:lstStyle>
          <a:p>
            <a:fld id="{9B4EF7BB-21B5-43D4-B298-B87746B87CEE}"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17819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b="1" kern="1200" spc="-50" baseline="0">
          <a:solidFill>
            <a:schemeClr val="bg2">
              <a:lumMod val="50000"/>
            </a:schemeClr>
          </a:solidFill>
          <a:latin typeface="+mn-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bg2">
            <a:lumMod val="50000"/>
          </a:schemeClr>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bg2">
            <a:lumMod val="50000"/>
          </a:schemeClr>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bg2">
            <a:lumMod val="50000"/>
          </a:schemeClr>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bg2">
            <a:lumMod val="50000"/>
          </a:schemeClr>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952915-D66F-3780-D2A6-795A707D03C6}"/>
              </a:ext>
            </a:extLst>
          </p:cNvPr>
          <p:cNvSpPr>
            <a:spLocks noGrp="1"/>
          </p:cNvSpPr>
          <p:nvPr>
            <p:ph type="ctrTitle"/>
          </p:nvPr>
        </p:nvSpPr>
        <p:spPr/>
        <p:txBody>
          <a:bodyPr/>
          <a:lstStyle/>
          <a:p>
            <a:pPr lvl="0"/>
            <a:r>
              <a:rPr lang="en-GB"/>
              <a:t>MODULE 3: Conducting Accessibility Site Audits and Assessments</a:t>
            </a:r>
            <a:endParaRPr lang="en-US"/>
          </a:p>
        </p:txBody>
      </p:sp>
      <p:sp>
        <p:nvSpPr>
          <p:cNvPr id="5" name="Subtitle 4">
            <a:extLst>
              <a:ext uri="{FF2B5EF4-FFF2-40B4-BE49-F238E27FC236}">
                <a16:creationId xmlns:a16="http://schemas.microsoft.com/office/drawing/2014/main" id="{2322DE57-8FF2-A2BA-1C45-DB199A692D6A}"/>
              </a:ext>
            </a:extLst>
          </p:cNvPr>
          <p:cNvSpPr>
            <a:spLocks noGrp="1"/>
          </p:cNvSpPr>
          <p:nvPr>
            <p:ph type="subTitle" idx="1"/>
          </p:nvPr>
        </p:nvSpPr>
        <p:spPr/>
        <p:txBody>
          <a:bodyPr/>
          <a:lstStyle/>
          <a:p>
            <a:r>
              <a:rPr lang="en-GB" dirty="0"/>
              <a:t>Accessible Cultural Tourism Train-the-Trainer Program</a:t>
            </a:r>
          </a:p>
          <a:p>
            <a:r>
              <a:rPr lang="en-GB" dirty="0"/>
              <a:t>Project: TACT - Training for Accessible Cultural Tourism</a:t>
            </a:r>
            <a:endParaRPr lang="en-US" dirty="0"/>
          </a:p>
        </p:txBody>
      </p:sp>
      <p:pic>
        <p:nvPicPr>
          <p:cNvPr id="6" name="Graphic 1">
            <a:extLst>
              <a:ext uri="{FF2B5EF4-FFF2-40B4-BE49-F238E27FC236}">
                <a16:creationId xmlns:a16="http://schemas.microsoft.com/office/drawing/2014/main" id="{E86E692B-22D8-756D-C826-0F8B82F7FE5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29565" y="5417058"/>
            <a:ext cx="2238375" cy="681990"/>
          </a:xfrm>
          <a:prstGeom prst="rect">
            <a:avLst/>
          </a:prstGeom>
        </p:spPr>
      </p:pic>
      <p:sp>
        <p:nvSpPr>
          <p:cNvPr id="7" name="TextBox 6">
            <a:extLst>
              <a:ext uri="{FF2B5EF4-FFF2-40B4-BE49-F238E27FC236}">
                <a16:creationId xmlns:a16="http://schemas.microsoft.com/office/drawing/2014/main" id="{1878A68E-CAF1-02C4-FBD8-E2B9BE4333A2}"/>
              </a:ext>
            </a:extLst>
          </p:cNvPr>
          <p:cNvSpPr txBox="1"/>
          <p:nvPr/>
        </p:nvSpPr>
        <p:spPr>
          <a:xfrm>
            <a:off x="3729318" y="5452717"/>
            <a:ext cx="8130988" cy="646331"/>
          </a:xfrm>
          <a:prstGeom prst="rect">
            <a:avLst/>
          </a:prstGeom>
          <a:noFill/>
        </p:spPr>
        <p:txBody>
          <a:bodyPr wrap="square" rtlCol="0">
            <a:spAutoFit/>
          </a:bodyPr>
          <a:lstStyle/>
          <a:p>
            <a:r>
              <a:rPr lang="en-US" sz="1200" dirty="0"/>
              <a:t>Funded by the European Union. Views and opinions expressed are however those of the author only and do not necessarily reflect those of the European Union or the Foundation Tempus. Neither the European Union nor Foundation Tempus can be held responsible for them.</a:t>
            </a:r>
          </a:p>
        </p:txBody>
      </p:sp>
    </p:spTree>
    <p:extLst>
      <p:ext uri="{BB962C8B-B14F-4D97-AF65-F5344CB8AC3E}">
        <p14:creationId xmlns:p14="http://schemas.microsoft.com/office/powerpoint/2010/main" val="9159123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66241-7C4E-ACEA-DE9D-8A29D3D0305E}"/>
              </a:ext>
            </a:extLst>
          </p:cNvPr>
          <p:cNvSpPr>
            <a:spLocks noGrp="1"/>
          </p:cNvSpPr>
          <p:nvPr>
            <p:ph type="title"/>
          </p:nvPr>
        </p:nvSpPr>
        <p:spPr/>
        <p:txBody>
          <a:bodyPr/>
          <a:lstStyle/>
          <a:p>
            <a:r>
              <a:rPr lang="en-GB" dirty="0"/>
              <a:t>Elements of an Accessibility Audit Checklist</a:t>
            </a:r>
            <a:endParaRPr lang="en-US" dirty="0"/>
          </a:p>
        </p:txBody>
      </p:sp>
      <p:sp>
        <p:nvSpPr>
          <p:cNvPr id="4" name="Content Placeholder 3">
            <a:extLst>
              <a:ext uri="{FF2B5EF4-FFF2-40B4-BE49-F238E27FC236}">
                <a16:creationId xmlns:a16="http://schemas.microsoft.com/office/drawing/2014/main" id="{43C56B9D-4B41-9F15-0DBD-12B8E2E0EEDB}"/>
              </a:ext>
            </a:extLst>
          </p:cNvPr>
          <p:cNvSpPr>
            <a:spLocks noGrp="1"/>
          </p:cNvSpPr>
          <p:nvPr>
            <p:ph sz="half" idx="1"/>
          </p:nvPr>
        </p:nvSpPr>
        <p:spPr/>
        <p:txBody>
          <a:bodyPr>
            <a:normAutofit lnSpcReduction="10000"/>
          </a:bodyPr>
          <a:lstStyle/>
          <a:p>
            <a:r>
              <a:rPr lang="en-GB" sz="2400" b="1" dirty="0"/>
              <a:t>Pre-Visit Information</a:t>
            </a:r>
            <a:endParaRPr lang="en-US" sz="2400" b="1" dirty="0"/>
          </a:p>
          <a:p>
            <a:pPr lvl="1"/>
            <a:r>
              <a:rPr lang="en-GB" sz="2000" dirty="0"/>
              <a:t>Website accessibility and ease of navigation;</a:t>
            </a:r>
            <a:endParaRPr lang="en-US" sz="2000" dirty="0"/>
          </a:p>
          <a:p>
            <a:pPr lvl="1"/>
            <a:r>
              <a:rPr lang="en-GB" sz="2000" dirty="0"/>
              <a:t>Dedicated accessibility pages or sections;</a:t>
            </a:r>
            <a:endParaRPr lang="en-US" sz="2000" dirty="0"/>
          </a:p>
          <a:p>
            <a:pPr lvl="1"/>
            <a:r>
              <a:rPr lang="en-GB" sz="2000" dirty="0"/>
              <a:t>Clear descriptions of physical access, not vague labels;</a:t>
            </a:r>
            <a:endParaRPr lang="en-US" sz="2000" dirty="0"/>
          </a:p>
          <a:p>
            <a:pPr lvl="1"/>
            <a:r>
              <a:rPr lang="en-GB" sz="2000" dirty="0"/>
              <a:t>Information about distances, surfaces, slopes, seating, lighting, and noise;</a:t>
            </a:r>
            <a:endParaRPr lang="en-US" sz="2000" dirty="0"/>
          </a:p>
          <a:p>
            <a:pPr lvl="1"/>
            <a:r>
              <a:rPr lang="en-GB" sz="2000" dirty="0"/>
              <a:t>Availability of accessible toilets and rest areas;</a:t>
            </a:r>
            <a:endParaRPr lang="en-US" sz="2000" dirty="0"/>
          </a:p>
          <a:p>
            <a:pPr lvl="1"/>
            <a:r>
              <a:rPr lang="en-GB" sz="2000" dirty="0"/>
              <a:t>Transport options and arrival points;</a:t>
            </a:r>
            <a:endParaRPr lang="en-US" sz="2000" dirty="0"/>
          </a:p>
          <a:p>
            <a:pPr lvl="1"/>
            <a:r>
              <a:rPr lang="en-GB" sz="2000" dirty="0"/>
              <a:t>Availability of assistance, guided options, or alternative formats.</a:t>
            </a:r>
            <a:endParaRPr lang="en-US" sz="2000" dirty="0"/>
          </a:p>
        </p:txBody>
      </p:sp>
      <p:sp>
        <p:nvSpPr>
          <p:cNvPr id="5" name="Content Placeholder 4">
            <a:extLst>
              <a:ext uri="{FF2B5EF4-FFF2-40B4-BE49-F238E27FC236}">
                <a16:creationId xmlns:a16="http://schemas.microsoft.com/office/drawing/2014/main" id="{9881B92C-FB93-A5A9-E0AB-40E8B3E7BB7A}"/>
              </a:ext>
            </a:extLst>
          </p:cNvPr>
          <p:cNvSpPr>
            <a:spLocks noGrp="1"/>
          </p:cNvSpPr>
          <p:nvPr>
            <p:ph sz="half" idx="2"/>
          </p:nvPr>
        </p:nvSpPr>
        <p:spPr/>
        <p:txBody>
          <a:bodyPr>
            <a:normAutofit lnSpcReduction="10000"/>
          </a:bodyPr>
          <a:lstStyle/>
          <a:p>
            <a:r>
              <a:rPr lang="en-GB" sz="2400" b="1" dirty="0"/>
              <a:t>Arrival &amp; Parking</a:t>
            </a:r>
            <a:endParaRPr lang="en-US" sz="2400" b="1" dirty="0"/>
          </a:p>
          <a:p>
            <a:pPr lvl="1"/>
            <a:r>
              <a:rPr lang="en-GB" sz="2000" dirty="0"/>
              <a:t>Drop-off and parking arrangements, including accessible bays</a:t>
            </a:r>
            <a:endParaRPr lang="en-US" sz="2000" dirty="0"/>
          </a:p>
          <a:p>
            <a:pPr lvl="1"/>
            <a:r>
              <a:rPr lang="en-GB" sz="2000" dirty="0"/>
              <a:t>Pathway width, surface quality, and maintenance</a:t>
            </a:r>
            <a:endParaRPr lang="en-US" sz="2000" dirty="0"/>
          </a:p>
          <a:p>
            <a:pPr lvl="1"/>
            <a:r>
              <a:rPr lang="en-GB" sz="2000" dirty="0"/>
              <a:t>Gradients, steps, and handrails</a:t>
            </a:r>
            <a:endParaRPr lang="en-US" sz="2000" dirty="0"/>
          </a:p>
          <a:p>
            <a:pPr lvl="1"/>
            <a:r>
              <a:rPr lang="en-GB" sz="2000" dirty="0"/>
              <a:t>Lighting levels, especially in shaded or evening conditions</a:t>
            </a:r>
            <a:endParaRPr lang="en-US" sz="2000" dirty="0"/>
          </a:p>
          <a:p>
            <a:pPr lvl="1"/>
            <a:r>
              <a:rPr lang="en-GB" sz="2000" dirty="0"/>
              <a:t>Signage from arrival points to entrances</a:t>
            </a:r>
            <a:endParaRPr lang="en-US" sz="2000" dirty="0"/>
          </a:p>
          <a:p>
            <a:pPr lvl="1"/>
            <a:r>
              <a:rPr lang="en-GB" sz="2000" dirty="0"/>
              <a:t>Seating or rest points along longer approaches</a:t>
            </a:r>
            <a:endParaRPr lang="en-US" sz="2000" dirty="0"/>
          </a:p>
        </p:txBody>
      </p:sp>
    </p:spTree>
    <p:extLst>
      <p:ext uri="{BB962C8B-B14F-4D97-AF65-F5344CB8AC3E}">
        <p14:creationId xmlns:p14="http://schemas.microsoft.com/office/powerpoint/2010/main" val="2320774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C8F2B-6CAF-CE93-4B03-73592ED6B0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C7362E-3E97-7D58-7805-031474744C7A}"/>
              </a:ext>
            </a:extLst>
          </p:cNvPr>
          <p:cNvSpPr>
            <a:spLocks noGrp="1"/>
          </p:cNvSpPr>
          <p:nvPr>
            <p:ph type="title"/>
          </p:nvPr>
        </p:nvSpPr>
        <p:spPr/>
        <p:txBody>
          <a:bodyPr/>
          <a:lstStyle/>
          <a:p>
            <a:r>
              <a:rPr lang="en-GB" dirty="0"/>
              <a:t>Elements of an Accessibility Audit Checklist</a:t>
            </a:r>
            <a:endParaRPr lang="en-US" dirty="0"/>
          </a:p>
        </p:txBody>
      </p:sp>
      <p:sp>
        <p:nvSpPr>
          <p:cNvPr id="4" name="Content Placeholder 3">
            <a:extLst>
              <a:ext uri="{FF2B5EF4-FFF2-40B4-BE49-F238E27FC236}">
                <a16:creationId xmlns:a16="http://schemas.microsoft.com/office/drawing/2014/main" id="{FB442566-3999-DDC7-1BDA-9AE547AC1171}"/>
              </a:ext>
            </a:extLst>
          </p:cNvPr>
          <p:cNvSpPr>
            <a:spLocks noGrp="1"/>
          </p:cNvSpPr>
          <p:nvPr>
            <p:ph sz="half" idx="1"/>
          </p:nvPr>
        </p:nvSpPr>
        <p:spPr/>
        <p:txBody>
          <a:bodyPr>
            <a:normAutofit fontScale="92500" lnSpcReduction="10000"/>
          </a:bodyPr>
          <a:lstStyle/>
          <a:p>
            <a:r>
              <a:rPr lang="en-GB" sz="2400" b="1" dirty="0"/>
              <a:t>Entrance &amp; Ticketing</a:t>
            </a:r>
          </a:p>
          <a:p>
            <a:pPr lvl="1"/>
            <a:r>
              <a:rPr lang="en-GB" dirty="0"/>
              <a:t>Step-free access or clearly signposted alternatives</a:t>
            </a:r>
            <a:endParaRPr lang="en-US" dirty="0"/>
          </a:p>
          <a:p>
            <a:pPr lvl="1"/>
            <a:r>
              <a:rPr lang="en-GB" dirty="0"/>
              <a:t>Door width, weight, and opening mechanisms</a:t>
            </a:r>
            <a:endParaRPr lang="en-US" dirty="0"/>
          </a:p>
          <a:p>
            <a:pPr lvl="1"/>
            <a:r>
              <a:rPr lang="en-GB" dirty="0"/>
              <a:t>Thresholds and floor transitions</a:t>
            </a:r>
            <a:endParaRPr lang="en-US" dirty="0"/>
          </a:p>
          <a:p>
            <a:pPr lvl="1"/>
            <a:r>
              <a:rPr lang="en-GB" dirty="0"/>
              <a:t>Visual contrast around doors and frames</a:t>
            </a:r>
            <a:endParaRPr lang="en-US" dirty="0"/>
          </a:p>
          <a:p>
            <a:pPr lvl="1"/>
            <a:r>
              <a:rPr lang="en-GB" dirty="0"/>
              <a:t>Shelter from weather where queues form</a:t>
            </a:r>
          </a:p>
          <a:p>
            <a:pPr lvl="1"/>
            <a:r>
              <a:rPr lang="en-GB" dirty="0"/>
              <a:t>Counter heights and visibility for seated and standing visitors</a:t>
            </a:r>
            <a:endParaRPr lang="en-US" dirty="0"/>
          </a:p>
          <a:p>
            <a:pPr lvl="1"/>
            <a:r>
              <a:rPr lang="en-GB" dirty="0"/>
              <a:t>Space for mobility devices at counters</a:t>
            </a:r>
            <a:endParaRPr lang="en-US" dirty="0"/>
          </a:p>
          <a:p>
            <a:pPr lvl="1"/>
            <a:r>
              <a:rPr lang="en-GB" dirty="0"/>
              <a:t>Availability of portable card machines</a:t>
            </a:r>
            <a:endParaRPr lang="en-US" dirty="0"/>
          </a:p>
          <a:p>
            <a:pPr lvl="1"/>
            <a:r>
              <a:rPr lang="en-GB" dirty="0"/>
              <a:t>Clarity of pricing and ticket options</a:t>
            </a:r>
            <a:endParaRPr lang="en-US" dirty="0"/>
          </a:p>
          <a:p>
            <a:pPr lvl="1"/>
            <a:r>
              <a:rPr lang="en-GB" dirty="0"/>
              <a:t>Queuing systems and waiting times</a:t>
            </a:r>
            <a:endParaRPr lang="en-US" dirty="0"/>
          </a:p>
          <a:p>
            <a:pPr lvl="1"/>
            <a:r>
              <a:rPr lang="en-GB" dirty="0"/>
              <a:t>Availability of priority access or alternative processes</a:t>
            </a:r>
            <a:endParaRPr lang="en-US" dirty="0"/>
          </a:p>
        </p:txBody>
      </p:sp>
      <p:sp>
        <p:nvSpPr>
          <p:cNvPr id="5" name="Content Placeholder 4">
            <a:extLst>
              <a:ext uri="{FF2B5EF4-FFF2-40B4-BE49-F238E27FC236}">
                <a16:creationId xmlns:a16="http://schemas.microsoft.com/office/drawing/2014/main" id="{EF3E5833-41F3-2739-2DA1-7F9AA842AD3F}"/>
              </a:ext>
            </a:extLst>
          </p:cNvPr>
          <p:cNvSpPr>
            <a:spLocks noGrp="1"/>
          </p:cNvSpPr>
          <p:nvPr>
            <p:ph sz="half" idx="2"/>
          </p:nvPr>
        </p:nvSpPr>
        <p:spPr/>
        <p:txBody>
          <a:bodyPr>
            <a:normAutofit fontScale="92500" lnSpcReduction="10000"/>
          </a:bodyPr>
          <a:lstStyle/>
          <a:p>
            <a:r>
              <a:rPr lang="en-GB" sz="2400" b="1" dirty="0"/>
              <a:t>Interior Circulation</a:t>
            </a:r>
          </a:p>
          <a:p>
            <a:pPr lvl="1"/>
            <a:r>
              <a:rPr lang="en-GB" dirty="0"/>
              <a:t>Corridors, doorways, and turning spaces</a:t>
            </a:r>
            <a:endParaRPr lang="en-US" dirty="0"/>
          </a:p>
          <a:p>
            <a:pPr lvl="1"/>
            <a:r>
              <a:rPr lang="en-GB" dirty="0"/>
              <a:t>Lifts, ramps, and stairs, including signage to reach them</a:t>
            </a:r>
            <a:endParaRPr lang="en-US" dirty="0"/>
          </a:p>
          <a:p>
            <a:pPr lvl="1"/>
            <a:r>
              <a:rPr lang="en-GB" dirty="0"/>
              <a:t>Handrails, lighting, and floor contrast</a:t>
            </a:r>
            <a:endParaRPr lang="en-US" dirty="0"/>
          </a:p>
          <a:p>
            <a:pPr lvl="1"/>
            <a:r>
              <a:rPr lang="en-GB" dirty="0"/>
              <a:t>Seating along routes</a:t>
            </a:r>
            <a:endParaRPr lang="en-US" dirty="0"/>
          </a:p>
          <a:p>
            <a:pPr lvl="1"/>
            <a:r>
              <a:rPr lang="en-GB" dirty="0"/>
              <a:t>Quiet areas for rest or sensory breaks</a:t>
            </a:r>
          </a:p>
          <a:p>
            <a:pPr lvl="1"/>
            <a:r>
              <a:rPr lang="en-GB" dirty="0"/>
              <a:t>Map design and placement</a:t>
            </a:r>
            <a:endParaRPr lang="en-US" dirty="0"/>
          </a:p>
          <a:p>
            <a:pPr lvl="1"/>
            <a:r>
              <a:rPr lang="en-GB" dirty="0"/>
              <a:t>Use of symbols, colour, and plain language</a:t>
            </a:r>
            <a:endParaRPr lang="en-US" dirty="0"/>
          </a:p>
          <a:p>
            <a:pPr lvl="1"/>
            <a:r>
              <a:rPr lang="en-GB" dirty="0"/>
              <a:t>Consistency of signage</a:t>
            </a:r>
            <a:endParaRPr lang="en-US" dirty="0"/>
          </a:p>
          <a:p>
            <a:pPr lvl="1"/>
            <a:r>
              <a:rPr lang="en-GB" dirty="0"/>
              <a:t>Availability of alternative formats, such as large print or digital guides</a:t>
            </a:r>
            <a:endParaRPr lang="en-US" dirty="0"/>
          </a:p>
        </p:txBody>
      </p:sp>
    </p:spTree>
    <p:extLst>
      <p:ext uri="{BB962C8B-B14F-4D97-AF65-F5344CB8AC3E}">
        <p14:creationId xmlns:p14="http://schemas.microsoft.com/office/powerpoint/2010/main" val="1736336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0680AB-5F08-064B-DAD7-A900F874AD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9F26CB-5E18-7EA8-ADFC-2F3A3C29C88A}"/>
              </a:ext>
            </a:extLst>
          </p:cNvPr>
          <p:cNvSpPr>
            <a:spLocks noGrp="1"/>
          </p:cNvSpPr>
          <p:nvPr>
            <p:ph type="title"/>
          </p:nvPr>
        </p:nvSpPr>
        <p:spPr/>
        <p:txBody>
          <a:bodyPr/>
          <a:lstStyle/>
          <a:p>
            <a:r>
              <a:rPr lang="en-GB" dirty="0"/>
              <a:t>Elements of an Accessibility Audit Checklist</a:t>
            </a:r>
            <a:endParaRPr lang="en-US" dirty="0"/>
          </a:p>
        </p:txBody>
      </p:sp>
      <p:sp>
        <p:nvSpPr>
          <p:cNvPr id="4" name="Content Placeholder 3">
            <a:extLst>
              <a:ext uri="{FF2B5EF4-FFF2-40B4-BE49-F238E27FC236}">
                <a16:creationId xmlns:a16="http://schemas.microsoft.com/office/drawing/2014/main" id="{DCABF2E7-68DE-EB05-8539-B75B00BB3774}"/>
              </a:ext>
            </a:extLst>
          </p:cNvPr>
          <p:cNvSpPr>
            <a:spLocks noGrp="1"/>
          </p:cNvSpPr>
          <p:nvPr>
            <p:ph sz="half" idx="1"/>
          </p:nvPr>
        </p:nvSpPr>
        <p:spPr/>
        <p:txBody>
          <a:bodyPr>
            <a:normAutofit/>
          </a:bodyPr>
          <a:lstStyle/>
          <a:p>
            <a:r>
              <a:rPr lang="en-GB" sz="2400" b="1" dirty="0"/>
              <a:t>Exhibits and Displays</a:t>
            </a:r>
          </a:p>
          <a:p>
            <a:pPr lvl="1"/>
            <a:r>
              <a:rPr lang="en-GB" dirty="0"/>
              <a:t>Visual accessibility</a:t>
            </a:r>
          </a:p>
          <a:p>
            <a:pPr lvl="1"/>
            <a:r>
              <a:rPr lang="en-US" dirty="0"/>
              <a:t>Hearing accessibility</a:t>
            </a:r>
          </a:p>
          <a:p>
            <a:pPr lvl="1"/>
            <a:r>
              <a:rPr lang="en-US" dirty="0"/>
              <a:t>Physical access to exhibits</a:t>
            </a:r>
          </a:p>
          <a:p>
            <a:pPr lvl="1"/>
            <a:r>
              <a:rPr lang="en-US" dirty="0"/>
              <a:t>Cognitive and sensory considerations</a:t>
            </a:r>
          </a:p>
        </p:txBody>
      </p:sp>
      <p:sp>
        <p:nvSpPr>
          <p:cNvPr id="5" name="Content Placeholder 4">
            <a:extLst>
              <a:ext uri="{FF2B5EF4-FFF2-40B4-BE49-F238E27FC236}">
                <a16:creationId xmlns:a16="http://schemas.microsoft.com/office/drawing/2014/main" id="{339426BC-6CA2-F60C-B792-CD46B3BC8D5A}"/>
              </a:ext>
            </a:extLst>
          </p:cNvPr>
          <p:cNvSpPr>
            <a:spLocks noGrp="1"/>
          </p:cNvSpPr>
          <p:nvPr>
            <p:ph sz="half" idx="2"/>
          </p:nvPr>
        </p:nvSpPr>
        <p:spPr/>
        <p:txBody>
          <a:bodyPr>
            <a:normAutofit/>
          </a:bodyPr>
          <a:lstStyle/>
          <a:p>
            <a:r>
              <a:rPr lang="en-GB" sz="2400" b="1" dirty="0"/>
              <a:t>Amenities (</a:t>
            </a:r>
            <a:r>
              <a:rPr lang="en-US" sz="2400" b="1" dirty="0"/>
              <a:t>Toilets, Rest areas, Shops)</a:t>
            </a:r>
            <a:endParaRPr lang="en-GB" sz="2400" b="1" dirty="0"/>
          </a:p>
          <a:p>
            <a:pPr lvl="1"/>
            <a:r>
              <a:rPr lang="en-GB" dirty="0"/>
              <a:t>Location and signage of accessible toilets</a:t>
            </a:r>
            <a:endParaRPr lang="en-US" dirty="0"/>
          </a:p>
          <a:p>
            <a:pPr lvl="1"/>
            <a:r>
              <a:rPr lang="en-GB" dirty="0"/>
              <a:t>Space, layout, and fixtures within toilets</a:t>
            </a:r>
            <a:endParaRPr lang="en-US" dirty="0"/>
          </a:p>
          <a:p>
            <a:pPr lvl="1"/>
            <a:r>
              <a:rPr lang="en-GB" dirty="0"/>
              <a:t>Availability of changing facilities if relevant</a:t>
            </a:r>
            <a:endParaRPr lang="en-US" dirty="0"/>
          </a:p>
          <a:p>
            <a:pPr lvl="1"/>
            <a:r>
              <a:rPr lang="en-GB" dirty="0"/>
              <a:t>Seating quality and distribution</a:t>
            </a:r>
            <a:endParaRPr lang="en-US" dirty="0"/>
          </a:p>
          <a:p>
            <a:pPr lvl="1"/>
            <a:r>
              <a:rPr lang="en-GB" dirty="0"/>
              <a:t>Quiet or low-stimulation spaces</a:t>
            </a:r>
            <a:endParaRPr lang="en-US" dirty="0"/>
          </a:p>
          <a:p>
            <a:pPr lvl="1"/>
            <a:r>
              <a:rPr lang="en-GB" dirty="0"/>
              <a:t>Drinking water access</a:t>
            </a:r>
            <a:endParaRPr lang="en-US" dirty="0"/>
          </a:p>
        </p:txBody>
      </p:sp>
    </p:spTree>
    <p:extLst>
      <p:ext uri="{BB962C8B-B14F-4D97-AF65-F5344CB8AC3E}">
        <p14:creationId xmlns:p14="http://schemas.microsoft.com/office/powerpoint/2010/main" val="416288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302A2-D95F-DFDA-6EE3-776F1E1A9940}"/>
              </a:ext>
            </a:extLst>
          </p:cNvPr>
          <p:cNvSpPr>
            <a:spLocks noGrp="1"/>
          </p:cNvSpPr>
          <p:nvPr>
            <p:ph type="title"/>
          </p:nvPr>
        </p:nvSpPr>
        <p:spPr/>
        <p:txBody>
          <a:bodyPr/>
          <a:lstStyle/>
          <a:p>
            <a:r>
              <a:rPr lang="en-US" dirty="0"/>
              <a:t>Tips for Effective Assessment</a:t>
            </a:r>
          </a:p>
        </p:txBody>
      </p:sp>
      <p:sp>
        <p:nvSpPr>
          <p:cNvPr id="5" name="Content Placeholder 4">
            <a:extLst>
              <a:ext uri="{FF2B5EF4-FFF2-40B4-BE49-F238E27FC236}">
                <a16:creationId xmlns:a16="http://schemas.microsoft.com/office/drawing/2014/main" id="{E5AB6885-4145-9735-AD0E-94174E80F0BE}"/>
              </a:ext>
            </a:extLst>
          </p:cNvPr>
          <p:cNvSpPr>
            <a:spLocks noGrp="1"/>
          </p:cNvSpPr>
          <p:nvPr>
            <p:ph idx="1"/>
          </p:nvPr>
        </p:nvSpPr>
        <p:spPr/>
        <p:txBody>
          <a:bodyPr>
            <a:normAutofit/>
          </a:bodyPr>
          <a:lstStyle/>
          <a:p>
            <a:pPr marL="457200" lvl="0" indent="-457200">
              <a:buClr>
                <a:schemeClr val="bg2">
                  <a:lumMod val="50000"/>
                </a:schemeClr>
              </a:buClr>
              <a:buFont typeface="+mj-lt"/>
              <a:buAutoNum type="arabicParenR"/>
            </a:pPr>
            <a:r>
              <a:rPr lang="en-GB" b="1" dirty="0"/>
              <a:t>Be methodical.</a:t>
            </a:r>
            <a:r>
              <a:rPr lang="en-GB" dirty="0"/>
              <a:t> Start outside and move inward. Take it slow and systematically.</a:t>
            </a:r>
          </a:p>
          <a:p>
            <a:pPr marL="457200" lvl="0" indent="-457200">
              <a:buClr>
                <a:schemeClr val="bg2">
                  <a:lumMod val="50000"/>
                </a:schemeClr>
              </a:buClr>
              <a:buFont typeface="+mj-lt"/>
              <a:buAutoNum type="arabicParenR"/>
            </a:pPr>
            <a:r>
              <a:rPr lang="en-GB" b="1" dirty="0"/>
              <a:t>Take photos of barriers (and good examples).</a:t>
            </a:r>
            <a:r>
              <a:rPr lang="en-GB" dirty="0"/>
              <a:t> Photographs are extremely helpful when writing the report and for showing others what the issue is.</a:t>
            </a:r>
          </a:p>
          <a:p>
            <a:pPr marL="457200" lvl="0" indent="-457200">
              <a:buClr>
                <a:schemeClr val="bg2">
                  <a:lumMod val="50000"/>
                </a:schemeClr>
              </a:buClr>
              <a:buFont typeface="+mj-lt"/>
              <a:buAutoNum type="arabicParenR"/>
            </a:pPr>
            <a:r>
              <a:rPr lang="en-GB" b="1" dirty="0"/>
              <a:t>Engage with staff on-site (if appropriate)</a:t>
            </a:r>
          </a:p>
          <a:p>
            <a:pPr marL="457200" lvl="0" indent="-457200">
              <a:buClr>
                <a:schemeClr val="bg2">
                  <a:lumMod val="50000"/>
                </a:schemeClr>
              </a:buClr>
              <a:buFont typeface="+mj-lt"/>
              <a:buAutoNum type="arabicParenR"/>
            </a:pPr>
            <a:r>
              <a:rPr lang="en-GB" b="1" dirty="0"/>
              <a:t>Involving Users – Golden Standard.</a:t>
            </a:r>
            <a:r>
              <a:rPr lang="en-GB" dirty="0"/>
              <a:t> If a person with a disability is auditing with you, let them lead or give real-time feedback</a:t>
            </a:r>
          </a:p>
          <a:p>
            <a:pPr marL="457200" lvl="0" indent="-457200">
              <a:buClr>
                <a:schemeClr val="bg2">
                  <a:lumMod val="50000"/>
                </a:schemeClr>
              </a:buClr>
              <a:buFont typeface="+mj-lt"/>
              <a:buAutoNum type="arabicParenR"/>
            </a:pPr>
            <a:r>
              <a:rPr lang="en-GB" b="1" dirty="0"/>
              <a:t>Stay Objective and Positive.</a:t>
            </a:r>
          </a:p>
          <a:p>
            <a:pPr marL="457200" lvl="0" indent="-457200">
              <a:buClr>
                <a:schemeClr val="bg2">
                  <a:lumMod val="50000"/>
                </a:schemeClr>
              </a:buClr>
              <a:buFont typeface="+mj-lt"/>
              <a:buAutoNum type="arabicParenR"/>
            </a:pPr>
            <a:r>
              <a:rPr lang="en-GB" b="1" dirty="0"/>
              <a:t>Time Management.</a:t>
            </a:r>
            <a:r>
              <a:rPr lang="en-GB" dirty="0"/>
              <a:t> Try not to rush. If constrained, focus on primary visitor routes first, then secondary areas if time allows</a:t>
            </a:r>
            <a:endParaRPr lang="en-US" dirty="0"/>
          </a:p>
        </p:txBody>
      </p:sp>
    </p:spTree>
    <p:extLst>
      <p:ext uri="{BB962C8B-B14F-4D97-AF65-F5344CB8AC3E}">
        <p14:creationId xmlns:p14="http://schemas.microsoft.com/office/powerpoint/2010/main" val="699141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9586C-B1F5-EA7C-2E7D-F749EE271E56}"/>
              </a:ext>
            </a:extLst>
          </p:cNvPr>
          <p:cNvSpPr>
            <a:spLocks noGrp="1"/>
          </p:cNvSpPr>
          <p:nvPr>
            <p:ph type="title"/>
          </p:nvPr>
        </p:nvSpPr>
        <p:spPr/>
        <p:txBody>
          <a:bodyPr/>
          <a:lstStyle/>
          <a:p>
            <a:r>
              <a:rPr lang="en-GB" dirty="0"/>
              <a:t>Recording and Reporting Findings</a:t>
            </a:r>
            <a:endParaRPr lang="en-US" dirty="0"/>
          </a:p>
        </p:txBody>
      </p:sp>
      <p:sp>
        <p:nvSpPr>
          <p:cNvPr id="4" name="Content Placeholder 3">
            <a:extLst>
              <a:ext uri="{FF2B5EF4-FFF2-40B4-BE49-F238E27FC236}">
                <a16:creationId xmlns:a16="http://schemas.microsoft.com/office/drawing/2014/main" id="{EA227E4E-141C-A608-50AE-CA578EDA8275}"/>
              </a:ext>
            </a:extLst>
          </p:cNvPr>
          <p:cNvSpPr>
            <a:spLocks noGrp="1"/>
          </p:cNvSpPr>
          <p:nvPr>
            <p:ph sz="half" idx="1"/>
          </p:nvPr>
        </p:nvSpPr>
        <p:spPr/>
        <p:txBody>
          <a:bodyPr>
            <a:normAutofit/>
          </a:bodyPr>
          <a:lstStyle/>
          <a:p>
            <a:r>
              <a:rPr lang="en-US" sz="2800" b="1" dirty="0"/>
              <a:t>The goal is to:</a:t>
            </a:r>
          </a:p>
          <a:p>
            <a:pPr lvl="1"/>
            <a:r>
              <a:rPr lang="en-GB" sz="2400" dirty="0"/>
              <a:t>Describe what exists</a:t>
            </a:r>
            <a:endParaRPr lang="en-US" sz="2400" dirty="0"/>
          </a:p>
          <a:p>
            <a:pPr lvl="1"/>
            <a:r>
              <a:rPr lang="en-GB" sz="2400" dirty="0"/>
              <a:t>Explain how it works in practice</a:t>
            </a:r>
            <a:endParaRPr lang="en-US" sz="2400" dirty="0"/>
          </a:p>
          <a:p>
            <a:pPr lvl="1"/>
            <a:r>
              <a:rPr lang="en-GB" sz="2400" dirty="0"/>
              <a:t>Identify where barriers occur</a:t>
            </a:r>
            <a:endParaRPr lang="en-US" sz="2400" dirty="0"/>
          </a:p>
          <a:p>
            <a:pPr lvl="1"/>
            <a:r>
              <a:rPr lang="en-GB" sz="2400" dirty="0"/>
              <a:t>Capture the impact on visitors</a:t>
            </a:r>
            <a:endParaRPr lang="en-US" sz="2400" dirty="0"/>
          </a:p>
          <a:p>
            <a:pPr lvl="1"/>
            <a:r>
              <a:rPr lang="en-GB" sz="2400" dirty="0"/>
              <a:t>Provide a solid base for improvement decisions later</a:t>
            </a:r>
            <a:endParaRPr lang="en-US" sz="2400" dirty="0"/>
          </a:p>
        </p:txBody>
      </p:sp>
      <p:sp>
        <p:nvSpPr>
          <p:cNvPr id="5" name="Content Placeholder 4">
            <a:extLst>
              <a:ext uri="{FF2B5EF4-FFF2-40B4-BE49-F238E27FC236}">
                <a16:creationId xmlns:a16="http://schemas.microsoft.com/office/drawing/2014/main" id="{D2658BEB-10BF-A6D5-A77C-394FF59A09C2}"/>
              </a:ext>
            </a:extLst>
          </p:cNvPr>
          <p:cNvSpPr>
            <a:spLocks noGrp="1"/>
          </p:cNvSpPr>
          <p:nvPr>
            <p:ph sz="half" idx="2"/>
          </p:nvPr>
        </p:nvSpPr>
        <p:spPr/>
        <p:txBody>
          <a:bodyPr>
            <a:normAutofit/>
          </a:bodyPr>
          <a:lstStyle/>
          <a:p>
            <a:r>
              <a:rPr lang="en-US" sz="2800" b="1" dirty="0"/>
              <a:t>Key steps in reporting:</a:t>
            </a:r>
          </a:p>
          <a:p>
            <a:pPr lvl="1"/>
            <a:r>
              <a:rPr lang="en-GB" sz="2400" dirty="0"/>
              <a:t>Organize by priority</a:t>
            </a:r>
          </a:p>
          <a:p>
            <a:pPr lvl="1"/>
            <a:r>
              <a:rPr lang="en-GB" sz="2400" dirty="0"/>
              <a:t>Suggest solutions</a:t>
            </a:r>
          </a:p>
          <a:p>
            <a:pPr lvl="1"/>
            <a:r>
              <a:rPr lang="en-GB" sz="2400" dirty="0"/>
              <a:t>Use a clear format</a:t>
            </a:r>
          </a:p>
          <a:p>
            <a:pPr lvl="1"/>
            <a:r>
              <a:rPr lang="en-GB" sz="2400" dirty="0"/>
              <a:t>Include positives</a:t>
            </a:r>
          </a:p>
          <a:p>
            <a:pPr lvl="1"/>
            <a:r>
              <a:rPr lang="en-GB" sz="2400" dirty="0"/>
              <a:t>Use photos and evidence</a:t>
            </a:r>
          </a:p>
          <a:p>
            <a:pPr lvl="1"/>
            <a:r>
              <a:rPr lang="en-GB" sz="2400" dirty="0"/>
              <a:t>Keep user perspective</a:t>
            </a:r>
            <a:endParaRPr lang="en-US" sz="2400" dirty="0"/>
          </a:p>
        </p:txBody>
      </p:sp>
    </p:spTree>
    <p:extLst>
      <p:ext uri="{BB962C8B-B14F-4D97-AF65-F5344CB8AC3E}">
        <p14:creationId xmlns:p14="http://schemas.microsoft.com/office/powerpoint/2010/main" val="12718881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4E528-AFA6-D7A2-D2F1-A72E7BD20C3C}"/>
              </a:ext>
            </a:extLst>
          </p:cNvPr>
          <p:cNvSpPr>
            <a:spLocks noGrp="1"/>
          </p:cNvSpPr>
          <p:nvPr>
            <p:ph type="title"/>
          </p:nvPr>
        </p:nvSpPr>
        <p:spPr/>
        <p:txBody>
          <a:bodyPr/>
          <a:lstStyle/>
          <a:p>
            <a:r>
              <a:rPr lang="en-GB" dirty="0"/>
              <a:t>Developing Practical Recommendations</a:t>
            </a:r>
            <a:endParaRPr lang="en-US" dirty="0"/>
          </a:p>
        </p:txBody>
      </p:sp>
      <p:sp>
        <p:nvSpPr>
          <p:cNvPr id="5" name="Content Placeholder 4">
            <a:extLst>
              <a:ext uri="{FF2B5EF4-FFF2-40B4-BE49-F238E27FC236}">
                <a16:creationId xmlns:a16="http://schemas.microsoft.com/office/drawing/2014/main" id="{6B053EF2-ED3A-AC3C-4B26-D52B73957679}"/>
              </a:ext>
            </a:extLst>
          </p:cNvPr>
          <p:cNvSpPr>
            <a:spLocks noGrp="1"/>
          </p:cNvSpPr>
          <p:nvPr>
            <p:ph idx="1"/>
          </p:nvPr>
        </p:nvSpPr>
        <p:spPr/>
        <p:txBody>
          <a:bodyPr>
            <a:normAutofit/>
          </a:bodyPr>
          <a:lstStyle/>
          <a:p>
            <a:r>
              <a:rPr lang="en-GB" sz="3200" dirty="0"/>
              <a:t>A </a:t>
            </a:r>
            <a:r>
              <a:rPr lang="en-GB" sz="3200" b="1" dirty="0"/>
              <a:t>practical recommendation</a:t>
            </a:r>
            <a:r>
              <a:rPr lang="en-GB" sz="3200" dirty="0"/>
              <a:t> is one that:</a:t>
            </a:r>
            <a:endParaRPr lang="en-US" sz="3200" dirty="0"/>
          </a:p>
          <a:p>
            <a:pPr lvl="1"/>
            <a:r>
              <a:rPr lang="en-GB" sz="2800" dirty="0"/>
              <a:t>Directly addresses the identified barrier.</a:t>
            </a:r>
            <a:endParaRPr lang="en-US" sz="2800" dirty="0"/>
          </a:p>
          <a:p>
            <a:pPr lvl="1"/>
            <a:r>
              <a:rPr lang="en-GB" sz="2800" dirty="0"/>
              <a:t>Creates a real visitor experience improvement.</a:t>
            </a:r>
            <a:endParaRPr lang="en-US" sz="2800" dirty="0"/>
          </a:p>
          <a:p>
            <a:pPr lvl="1"/>
            <a:r>
              <a:rPr lang="en-GB" sz="2800" dirty="0"/>
              <a:t>Clearly states the change required to achieve it.</a:t>
            </a:r>
            <a:endParaRPr lang="en-US" sz="2800" dirty="0"/>
          </a:p>
          <a:p>
            <a:pPr lvl="1"/>
            <a:r>
              <a:rPr lang="en-GB" sz="2800" dirty="0"/>
              <a:t>Does not require specialist knowledge to understand.</a:t>
            </a:r>
            <a:endParaRPr lang="en-US" sz="2800" dirty="0"/>
          </a:p>
          <a:p>
            <a:pPr lvl="1"/>
            <a:r>
              <a:rPr lang="en-GB" sz="2800" dirty="0"/>
              <a:t>Feels like something can be done with it, even if it does not need to be done right away.</a:t>
            </a:r>
            <a:endParaRPr lang="en-US" sz="2800" dirty="0"/>
          </a:p>
        </p:txBody>
      </p:sp>
    </p:spTree>
    <p:extLst>
      <p:ext uri="{BB962C8B-B14F-4D97-AF65-F5344CB8AC3E}">
        <p14:creationId xmlns:p14="http://schemas.microsoft.com/office/powerpoint/2010/main" val="37391446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49A37-0449-3BB7-0AA6-2DF942A21D54}"/>
              </a:ext>
            </a:extLst>
          </p:cNvPr>
          <p:cNvSpPr>
            <a:spLocks noGrp="1"/>
          </p:cNvSpPr>
          <p:nvPr>
            <p:ph type="title"/>
          </p:nvPr>
        </p:nvSpPr>
        <p:spPr/>
        <p:txBody>
          <a:bodyPr/>
          <a:lstStyle/>
          <a:p>
            <a:r>
              <a:rPr lang="en-US" dirty="0"/>
              <a:t>Prioritizing Recommendations</a:t>
            </a:r>
          </a:p>
        </p:txBody>
      </p:sp>
      <p:graphicFrame>
        <p:nvGraphicFramePr>
          <p:cNvPr id="5" name="Content Placeholder 4">
            <a:extLst>
              <a:ext uri="{FF2B5EF4-FFF2-40B4-BE49-F238E27FC236}">
                <a16:creationId xmlns:a16="http://schemas.microsoft.com/office/drawing/2014/main" id="{562BC453-1CAA-A8C3-FEEA-BC3E57C43AFE}"/>
              </a:ext>
            </a:extLst>
          </p:cNvPr>
          <p:cNvGraphicFramePr>
            <a:graphicFrameLocks noGrp="1"/>
          </p:cNvGraphicFramePr>
          <p:nvPr>
            <p:ph idx="1"/>
            <p:extLst>
              <p:ext uri="{D42A27DB-BD31-4B8C-83A1-F6EECF244321}">
                <p14:modId xmlns:p14="http://schemas.microsoft.com/office/powerpoint/2010/main" val="2617518438"/>
              </p:ext>
            </p:extLst>
          </p:nvPr>
        </p:nvGraphicFramePr>
        <p:xfrm>
          <a:off x="1201270" y="1882588"/>
          <a:ext cx="9954409" cy="3998259"/>
        </p:xfrm>
        <a:graphic>
          <a:graphicData uri="http://schemas.openxmlformats.org/drawingml/2006/table">
            <a:tbl>
              <a:tblPr firstRow="1" firstCol="1" bandRow="1"/>
              <a:tblGrid>
                <a:gridCol w="3317768">
                  <a:extLst>
                    <a:ext uri="{9D8B030D-6E8A-4147-A177-3AD203B41FA5}">
                      <a16:colId xmlns:a16="http://schemas.microsoft.com/office/drawing/2014/main" val="968058331"/>
                    </a:ext>
                  </a:extLst>
                </a:gridCol>
                <a:gridCol w="3317768">
                  <a:extLst>
                    <a:ext uri="{9D8B030D-6E8A-4147-A177-3AD203B41FA5}">
                      <a16:colId xmlns:a16="http://schemas.microsoft.com/office/drawing/2014/main" val="409074265"/>
                    </a:ext>
                  </a:extLst>
                </a:gridCol>
                <a:gridCol w="3318873">
                  <a:extLst>
                    <a:ext uri="{9D8B030D-6E8A-4147-A177-3AD203B41FA5}">
                      <a16:colId xmlns:a16="http://schemas.microsoft.com/office/drawing/2014/main" val="794344807"/>
                    </a:ext>
                  </a:extLst>
                </a:gridCol>
              </a:tblGrid>
              <a:tr h="608601">
                <a:tc>
                  <a:txBody>
                    <a:bodyPr/>
                    <a:lstStyle/>
                    <a:p>
                      <a:pPr algn="l">
                        <a:lnSpc>
                          <a:spcPct val="115000"/>
                        </a:lnSpc>
                        <a:spcAft>
                          <a:spcPts val="800"/>
                        </a:spcAft>
                        <a:buNone/>
                      </a:pPr>
                      <a:r>
                        <a:rPr lang="en-GB" sz="2000" b="1" kern="1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SHORT-TERM ACTIONS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57150" cap="flat" cmpd="sng" algn="ctr">
                      <a:solidFill>
                        <a:srgbClr val="1F4E79"/>
                      </a:solidFill>
                      <a:prstDash val="solid"/>
                      <a:round/>
                      <a:headEnd type="none" w="med" len="med"/>
                      <a:tailEnd type="none" w="med" len="med"/>
                    </a:lnL>
                    <a:lnR w="57150" cap="flat" cmpd="sng" algn="ctr">
                      <a:solidFill>
                        <a:srgbClr val="1F4E79"/>
                      </a:solidFill>
                      <a:prstDash val="solid"/>
                      <a:round/>
                      <a:headEnd type="none" w="med" len="med"/>
                      <a:tailEnd type="none" w="med" len="med"/>
                    </a:lnR>
                    <a:lnT w="57150" cap="flat" cmpd="sng" algn="ctr">
                      <a:solidFill>
                        <a:srgbClr val="1F4E79"/>
                      </a:solidFill>
                      <a:prstDash val="solid"/>
                      <a:round/>
                      <a:headEnd type="none" w="med" len="med"/>
                      <a:tailEnd type="none" w="med" len="med"/>
                    </a:lnT>
                    <a:lnB w="57150" cap="flat" cmpd="sng" algn="ctr">
                      <a:solidFill>
                        <a:srgbClr val="1F4E79"/>
                      </a:solidFill>
                      <a:prstDash val="solid"/>
                      <a:round/>
                      <a:headEnd type="none" w="med" len="med"/>
                      <a:tailEnd type="none" w="med" len="med"/>
                    </a:lnB>
                    <a:solidFill>
                      <a:srgbClr val="1F4E79"/>
                    </a:solidFill>
                  </a:tcPr>
                </a:tc>
                <a:tc>
                  <a:txBody>
                    <a:bodyPr/>
                    <a:lstStyle/>
                    <a:p>
                      <a:pPr algn="l">
                        <a:lnSpc>
                          <a:spcPct val="115000"/>
                        </a:lnSpc>
                        <a:spcAft>
                          <a:spcPts val="800"/>
                        </a:spcAft>
                        <a:buNone/>
                      </a:pPr>
                      <a:r>
                        <a:rPr lang="en-GB" sz="2000" b="1" kern="10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MEDIUM-TERM ACTIONS</a:t>
                      </a:r>
                      <a:endParaRPr lang="en-US"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57150" cap="flat" cmpd="sng" algn="ctr">
                      <a:solidFill>
                        <a:srgbClr val="1F4E79"/>
                      </a:solidFill>
                      <a:prstDash val="solid"/>
                      <a:round/>
                      <a:headEnd type="none" w="med" len="med"/>
                      <a:tailEnd type="none" w="med" len="med"/>
                    </a:lnL>
                    <a:lnR w="57150" cap="flat" cmpd="sng" algn="ctr">
                      <a:solidFill>
                        <a:srgbClr val="1F4E79"/>
                      </a:solidFill>
                      <a:prstDash val="solid"/>
                      <a:round/>
                      <a:headEnd type="none" w="med" len="med"/>
                      <a:tailEnd type="none" w="med" len="med"/>
                    </a:lnR>
                    <a:lnT w="57150" cap="flat" cmpd="sng" algn="ctr">
                      <a:solidFill>
                        <a:srgbClr val="1F4E79"/>
                      </a:solidFill>
                      <a:prstDash val="solid"/>
                      <a:round/>
                      <a:headEnd type="none" w="med" len="med"/>
                      <a:tailEnd type="none" w="med" len="med"/>
                    </a:lnT>
                    <a:lnB w="57150" cap="flat" cmpd="sng" algn="ctr">
                      <a:solidFill>
                        <a:srgbClr val="1F4E79"/>
                      </a:solidFill>
                      <a:prstDash val="solid"/>
                      <a:round/>
                      <a:headEnd type="none" w="med" len="med"/>
                      <a:tailEnd type="none" w="med" len="med"/>
                    </a:lnB>
                    <a:solidFill>
                      <a:srgbClr val="1F4E79"/>
                    </a:solidFill>
                  </a:tcPr>
                </a:tc>
                <a:tc>
                  <a:txBody>
                    <a:bodyPr/>
                    <a:lstStyle/>
                    <a:p>
                      <a:pPr algn="l">
                        <a:lnSpc>
                          <a:spcPct val="115000"/>
                        </a:lnSpc>
                        <a:spcAft>
                          <a:spcPts val="800"/>
                        </a:spcAft>
                        <a:buNone/>
                      </a:pPr>
                      <a:r>
                        <a:rPr lang="en-GB" sz="2000" b="1" kern="10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LONG-TERM ACTIONS</a:t>
                      </a:r>
                      <a:endParaRPr lang="en-US"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57150" cap="flat" cmpd="sng" algn="ctr">
                      <a:solidFill>
                        <a:srgbClr val="1F4E79"/>
                      </a:solidFill>
                      <a:prstDash val="solid"/>
                      <a:round/>
                      <a:headEnd type="none" w="med" len="med"/>
                      <a:tailEnd type="none" w="med" len="med"/>
                    </a:lnL>
                    <a:lnR w="57150" cap="flat" cmpd="sng" algn="ctr">
                      <a:solidFill>
                        <a:srgbClr val="1F4E79"/>
                      </a:solidFill>
                      <a:prstDash val="solid"/>
                      <a:round/>
                      <a:headEnd type="none" w="med" len="med"/>
                      <a:tailEnd type="none" w="med" len="med"/>
                    </a:lnR>
                    <a:lnT w="57150" cap="flat" cmpd="sng" algn="ctr">
                      <a:solidFill>
                        <a:srgbClr val="1F4E79"/>
                      </a:solidFill>
                      <a:prstDash val="solid"/>
                      <a:round/>
                      <a:headEnd type="none" w="med" len="med"/>
                      <a:tailEnd type="none" w="med" len="med"/>
                    </a:lnT>
                    <a:lnB w="57150" cap="flat" cmpd="sng" algn="ctr">
                      <a:solidFill>
                        <a:srgbClr val="1F4E79"/>
                      </a:solidFill>
                      <a:prstDash val="solid"/>
                      <a:round/>
                      <a:headEnd type="none" w="med" len="med"/>
                      <a:tailEnd type="none" w="med" len="med"/>
                    </a:lnB>
                    <a:solidFill>
                      <a:srgbClr val="1F4E79"/>
                    </a:solidFill>
                  </a:tcPr>
                </a:tc>
                <a:extLst>
                  <a:ext uri="{0D108BD9-81ED-4DB2-BD59-A6C34878D82A}">
                    <a16:rowId xmlns:a16="http://schemas.microsoft.com/office/drawing/2014/main" val="3230544798"/>
                  </a:ext>
                </a:extLst>
              </a:tr>
              <a:tr h="3389658">
                <a:tc>
                  <a:txBody>
                    <a:bodyPr/>
                    <a:lstStyle/>
                    <a:p>
                      <a:pPr marL="342900" lvl="0" indent="-342900" algn="l">
                        <a:lnSpc>
                          <a:spcPct val="115000"/>
                        </a:lnSpc>
                        <a:buFont typeface="Wingdings" panose="05000000000000000000" pitchFamily="2" charset="2"/>
                        <a:buChar char=""/>
                      </a:pPr>
                      <a:r>
                        <a:rPr lang="en-GB" sz="2000" b="1" kern="100" dirty="0">
                          <a:solidFill>
                            <a:srgbClr val="1F3864"/>
                          </a:solidFill>
                          <a:effectLst/>
                          <a:latin typeface="Calibri" panose="020F0502020204030204" pitchFamily="34" charset="0"/>
                          <a:ea typeface="Calibri" panose="020F0502020204030204" pitchFamily="34" charset="0"/>
                          <a:cs typeface="Times New Roman" panose="02020603050405020304" pitchFamily="18" charset="0"/>
                        </a:rPr>
                        <a:t>Improved signage</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15000"/>
                        </a:lnSpc>
                        <a:buFont typeface="Wingdings" panose="05000000000000000000" pitchFamily="2" charset="2"/>
                        <a:buChar char=""/>
                      </a:pPr>
                      <a:r>
                        <a:rPr lang="en-GB" sz="2000" b="1" kern="100" dirty="0">
                          <a:solidFill>
                            <a:srgbClr val="1F3864"/>
                          </a:solidFill>
                          <a:effectLst/>
                          <a:latin typeface="Calibri" panose="020F0502020204030204" pitchFamily="34" charset="0"/>
                          <a:ea typeface="Calibri" panose="020F0502020204030204" pitchFamily="34" charset="0"/>
                          <a:cs typeface="Times New Roman" panose="02020603050405020304" pitchFamily="18" charset="0"/>
                        </a:rPr>
                        <a:t>Clearer information</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15000"/>
                        </a:lnSpc>
                        <a:buFont typeface="Wingdings" panose="05000000000000000000" pitchFamily="2" charset="2"/>
                        <a:buChar char=""/>
                      </a:pPr>
                      <a:r>
                        <a:rPr lang="en-GB" sz="2000" b="1" kern="100" dirty="0">
                          <a:solidFill>
                            <a:srgbClr val="1F3864"/>
                          </a:solidFill>
                          <a:effectLst/>
                          <a:latin typeface="Calibri" panose="020F0502020204030204" pitchFamily="34" charset="0"/>
                          <a:ea typeface="Calibri" panose="020F0502020204030204" pitchFamily="34" charset="0"/>
                          <a:cs typeface="Times New Roman" panose="02020603050405020304" pitchFamily="18" charset="0"/>
                        </a:rPr>
                        <a:t>Staff briefings or reminders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15000"/>
                        </a:lnSpc>
                        <a:buFont typeface="Wingdings" panose="05000000000000000000" pitchFamily="2" charset="2"/>
                        <a:buChar char=""/>
                      </a:pPr>
                      <a:r>
                        <a:rPr lang="en-GB" sz="2000" b="1" kern="100" dirty="0">
                          <a:solidFill>
                            <a:srgbClr val="1F3864"/>
                          </a:solidFill>
                          <a:effectLst/>
                          <a:latin typeface="Calibri" panose="020F0502020204030204" pitchFamily="34" charset="0"/>
                          <a:ea typeface="Calibri" panose="020F0502020204030204" pitchFamily="34" charset="0"/>
                          <a:cs typeface="Times New Roman" panose="02020603050405020304" pitchFamily="18" charset="0"/>
                        </a:rPr>
                        <a:t>Minor adjustments or maintenance</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15000"/>
                        </a:lnSpc>
                        <a:spcAft>
                          <a:spcPts val="800"/>
                        </a:spcAft>
                        <a:buFont typeface="Wingdings" panose="05000000000000000000" pitchFamily="2" charset="2"/>
                        <a:buChar char=""/>
                      </a:pPr>
                      <a:r>
                        <a:rPr lang="en-GB" sz="2000" b="1" kern="100" dirty="0">
                          <a:solidFill>
                            <a:srgbClr val="1F3864"/>
                          </a:solidFill>
                          <a:effectLst/>
                          <a:latin typeface="Calibri" panose="020F0502020204030204" pitchFamily="34" charset="0"/>
                          <a:ea typeface="Calibri" panose="020F0502020204030204" pitchFamily="34" charset="0"/>
                          <a:cs typeface="Times New Roman" panose="02020603050405020304" pitchFamily="18" charset="0"/>
                        </a:rPr>
                        <a:t>Changes to procedures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800"/>
                        </a:spcAft>
                        <a:buNone/>
                      </a:pPr>
                      <a:r>
                        <a:rPr lang="en-GB" sz="2000" b="1" kern="100" dirty="0">
                          <a:solidFill>
                            <a:srgbClr val="1F3864"/>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57150" cap="flat" cmpd="sng" algn="ctr">
                      <a:solidFill>
                        <a:srgbClr val="1F4E79"/>
                      </a:solidFill>
                      <a:prstDash val="solid"/>
                      <a:round/>
                      <a:headEnd type="none" w="med" len="med"/>
                      <a:tailEnd type="none" w="med" len="med"/>
                    </a:lnL>
                    <a:lnR w="57150" cap="flat" cmpd="sng" algn="ctr">
                      <a:solidFill>
                        <a:srgbClr val="1F4E79"/>
                      </a:solidFill>
                      <a:prstDash val="solid"/>
                      <a:round/>
                      <a:headEnd type="none" w="med" len="med"/>
                      <a:tailEnd type="none" w="med" len="med"/>
                    </a:lnR>
                    <a:lnT w="57150" cap="flat" cmpd="sng" algn="ctr">
                      <a:solidFill>
                        <a:srgbClr val="1F4E79"/>
                      </a:solidFill>
                      <a:prstDash val="solid"/>
                      <a:round/>
                      <a:headEnd type="none" w="med" len="med"/>
                      <a:tailEnd type="none" w="med" len="med"/>
                    </a:lnT>
                    <a:lnB w="57150" cap="flat" cmpd="sng" algn="ctr">
                      <a:solidFill>
                        <a:srgbClr val="1F4E79"/>
                      </a:solidFill>
                      <a:prstDash val="solid"/>
                      <a:round/>
                      <a:headEnd type="none" w="med" len="med"/>
                      <a:tailEnd type="none" w="med" len="med"/>
                    </a:lnB>
                    <a:solidFill>
                      <a:srgbClr val="F2F2F2"/>
                    </a:solidFill>
                  </a:tcPr>
                </a:tc>
                <a:tc>
                  <a:txBody>
                    <a:bodyPr/>
                    <a:lstStyle/>
                    <a:p>
                      <a:pPr marL="342900" lvl="0" indent="-342900" algn="l">
                        <a:lnSpc>
                          <a:spcPct val="115000"/>
                        </a:lnSpc>
                        <a:buFont typeface="Wingdings" panose="05000000000000000000" pitchFamily="2" charset="2"/>
                        <a:buChar char=""/>
                      </a:pPr>
                      <a:r>
                        <a:rPr lang="en-GB" sz="2000" b="1" kern="100" dirty="0">
                          <a:solidFill>
                            <a:srgbClr val="1F3864"/>
                          </a:solidFill>
                          <a:effectLst/>
                          <a:latin typeface="Calibri" panose="020F0502020204030204" pitchFamily="34" charset="0"/>
                          <a:ea typeface="Calibri" panose="020F0502020204030204" pitchFamily="34" charset="0"/>
                          <a:cs typeface="Times New Roman" panose="02020603050405020304" pitchFamily="18" charset="0"/>
                        </a:rPr>
                        <a:t>Updating interpretation</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15000"/>
                        </a:lnSpc>
                        <a:buFont typeface="Wingdings" panose="05000000000000000000" pitchFamily="2" charset="2"/>
                        <a:buChar char=""/>
                      </a:pPr>
                      <a:r>
                        <a:rPr lang="en-GB" sz="2000" b="1" kern="100" dirty="0">
                          <a:solidFill>
                            <a:srgbClr val="1F3864"/>
                          </a:solidFill>
                          <a:effectLst/>
                          <a:latin typeface="Calibri" panose="020F0502020204030204" pitchFamily="34" charset="0"/>
                          <a:ea typeface="Calibri" panose="020F0502020204030204" pitchFamily="34" charset="0"/>
                          <a:cs typeface="Times New Roman" panose="02020603050405020304" pitchFamily="18" charset="0"/>
                        </a:rPr>
                        <a:t>Adjusting layouts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15000"/>
                        </a:lnSpc>
                        <a:buFont typeface="Wingdings" panose="05000000000000000000" pitchFamily="2" charset="2"/>
                        <a:buChar char=""/>
                      </a:pPr>
                      <a:r>
                        <a:rPr lang="en-GB" sz="2000" b="1" kern="100" dirty="0">
                          <a:solidFill>
                            <a:srgbClr val="1F3864"/>
                          </a:solidFill>
                          <a:effectLst/>
                          <a:latin typeface="Calibri" panose="020F0502020204030204" pitchFamily="34" charset="0"/>
                          <a:ea typeface="Calibri" panose="020F0502020204030204" pitchFamily="34" charset="0"/>
                          <a:cs typeface="Times New Roman" panose="02020603050405020304" pitchFamily="18" charset="0"/>
                        </a:rPr>
                        <a:t>Targeted equipment purchases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15000"/>
                        </a:lnSpc>
                        <a:buFont typeface="Wingdings" panose="05000000000000000000" pitchFamily="2" charset="2"/>
                        <a:buChar char=""/>
                      </a:pPr>
                      <a:r>
                        <a:rPr lang="en-GB" sz="2000" b="1" kern="100" dirty="0">
                          <a:solidFill>
                            <a:srgbClr val="1F3864"/>
                          </a:solidFill>
                          <a:effectLst/>
                          <a:latin typeface="Calibri" panose="020F0502020204030204" pitchFamily="34" charset="0"/>
                          <a:ea typeface="Calibri" panose="020F0502020204030204" pitchFamily="34" charset="0"/>
                          <a:cs typeface="Times New Roman" panose="02020603050405020304" pitchFamily="18" charset="0"/>
                        </a:rPr>
                        <a:t>Structured training</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15000"/>
                        </a:lnSpc>
                        <a:spcAft>
                          <a:spcPts val="800"/>
                        </a:spcAft>
                        <a:buFont typeface="Wingdings" panose="05000000000000000000" pitchFamily="2" charset="2"/>
                        <a:buChar char=""/>
                      </a:pPr>
                      <a:r>
                        <a:rPr lang="en-GB" sz="2000" b="1" kern="100" dirty="0">
                          <a:solidFill>
                            <a:srgbClr val="1F3864"/>
                          </a:solidFill>
                          <a:effectLst/>
                          <a:latin typeface="Calibri" panose="020F0502020204030204" pitchFamily="34" charset="0"/>
                          <a:ea typeface="Calibri" panose="020F0502020204030204" pitchFamily="34" charset="0"/>
                          <a:cs typeface="Times New Roman" panose="02020603050405020304" pitchFamily="18" charset="0"/>
                        </a:rPr>
                        <a:t>Reworking booking or ticketing processes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800"/>
                        </a:spcAft>
                        <a:buNone/>
                      </a:pPr>
                      <a:r>
                        <a:rPr lang="en-GB" sz="2000" b="1" kern="100" dirty="0">
                          <a:solidFill>
                            <a:srgbClr val="1F3864"/>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57150" cap="flat" cmpd="sng" algn="ctr">
                      <a:solidFill>
                        <a:srgbClr val="1F4E79"/>
                      </a:solidFill>
                      <a:prstDash val="solid"/>
                      <a:round/>
                      <a:headEnd type="none" w="med" len="med"/>
                      <a:tailEnd type="none" w="med" len="med"/>
                    </a:lnL>
                    <a:lnR w="57150" cap="flat" cmpd="sng" algn="ctr">
                      <a:solidFill>
                        <a:srgbClr val="1F4E79"/>
                      </a:solidFill>
                      <a:prstDash val="solid"/>
                      <a:round/>
                      <a:headEnd type="none" w="med" len="med"/>
                      <a:tailEnd type="none" w="med" len="med"/>
                    </a:lnR>
                    <a:lnT w="57150" cap="flat" cmpd="sng" algn="ctr">
                      <a:solidFill>
                        <a:srgbClr val="1F4E79"/>
                      </a:solidFill>
                      <a:prstDash val="solid"/>
                      <a:round/>
                      <a:headEnd type="none" w="med" len="med"/>
                      <a:tailEnd type="none" w="med" len="med"/>
                    </a:lnT>
                    <a:lnB w="57150" cap="flat" cmpd="sng" algn="ctr">
                      <a:solidFill>
                        <a:srgbClr val="1F4E79"/>
                      </a:solidFill>
                      <a:prstDash val="solid"/>
                      <a:round/>
                      <a:headEnd type="none" w="med" len="med"/>
                      <a:tailEnd type="none" w="med" len="med"/>
                    </a:lnB>
                    <a:solidFill>
                      <a:srgbClr val="F2F2F2"/>
                    </a:solidFill>
                  </a:tcPr>
                </a:tc>
                <a:tc>
                  <a:txBody>
                    <a:bodyPr/>
                    <a:lstStyle/>
                    <a:p>
                      <a:pPr marL="342900" lvl="0" indent="-342900" algn="l">
                        <a:lnSpc>
                          <a:spcPct val="115000"/>
                        </a:lnSpc>
                        <a:buFont typeface="Wingdings" panose="05000000000000000000" pitchFamily="2" charset="2"/>
                        <a:buChar char=""/>
                      </a:pPr>
                      <a:r>
                        <a:rPr lang="en-GB" sz="2000" b="1" kern="100" dirty="0">
                          <a:solidFill>
                            <a:srgbClr val="1F3864"/>
                          </a:solidFill>
                          <a:effectLst/>
                          <a:latin typeface="Calibri" panose="020F0502020204030204" pitchFamily="34" charset="0"/>
                          <a:ea typeface="Calibri" panose="020F0502020204030204" pitchFamily="34" charset="0"/>
                          <a:cs typeface="Times New Roman" panose="02020603050405020304" pitchFamily="18" charset="0"/>
                        </a:rPr>
                        <a:t>Capital works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15000"/>
                        </a:lnSpc>
                        <a:buFont typeface="Wingdings" panose="05000000000000000000" pitchFamily="2" charset="2"/>
                        <a:buChar char=""/>
                      </a:pPr>
                      <a:r>
                        <a:rPr lang="en-GB" sz="2000" b="1" kern="100" dirty="0">
                          <a:solidFill>
                            <a:srgbClr val="1F3864"/>
                          </a:solidFill>
                          <a:effectLst/>
                          <a:latin typeface="Calibri" panose="020F0502020204030204" pitchFamily="34" charset="0"/>
                          <a:ea typeface="Calibri" panose="020F0502020204030204" pitchFamily="34" charset="0"/>
                          <a:cs typeface="Times New Roman" panose="02020603050405020304" pitchFamily="18" charset="0"/>
                        </a:rPr>
                        <a:t>Major refurbishments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15000"/>
                        </a:lnSpc>
                        <a:buFont typeface="Wingdings" panose="05000000000000000000" pitchFamily="2" charset="2"/>
                        <a:buChar char=""/>
                      </a:pPr>
                      <a:r>
                        <a:rPr lang="en-GB" sz="2000" b="1" kern="100" dirty="0">
                          <a:solidFill>
                            <a:srgbClr val="1F3864"/>
                          </a:solidFill>
                          <a:effectLst/>
                          <a:latin typeface="Calibri" panose="020F0502020204030204" pitchFamily="34" charset="0"/>
                          <a:ea typeface="Calibri" panose="020F0502020204030204" pitchFamily="34" charset="0"/>
                          <a:cs typeface="Times New Roman" panose="02020603050405020304" pitchFamily="18" charset="0"/>
                        </a:rPr>
                        <a:t>New access routes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15000"/>
                        </a:lnSpc>
                        <a:spcAft>
                          <a:spcPts val="800"/>
                        </a:spcAft>
                        <a:buFont typeface="Wingdings" panose="05000000000000000000" pitchFamily="2" charset="2"/>
                        <a:buChar char=""/>
                      </a:pPr>
                      <a:r>
                        <a:rPr lang="en-GB" sz="2000" b="1" kern="100" dirty="0">
                          <a:solidFill>
                            <a:srgbClr val="1F3864"/>
                          </a:solidFill>
                          <a:effectLst/>
                          <a:latin typeface="Calibri" panose="020F0502020204030204" pitchFamily="34" charset="0"/>
                          <a:ea typeface="Calibri" panose="020F0502020204030204" pitchFamily="34" charset="0"/>
                          <a:cs typeface="Times New Roman" panose="02020603050405020304" pitchFamily="18" charset="0"/>
                        </a:rPr>
                        <a:t>Policy or strategy development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800"/>
                        </a:spcAft>
                        <a:buNone/>
                      </a:pPr>
                      <a:r>
                        <a:rPr lang="en-GB" sz="2000" b="1" kern="100" dirty="0">
                          <a:solidFill>
                            <a:srgbClr val="1F3864"/>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57150" cap="flat" cmpd="sng" algn="ctr">
                      <a:solidFill>
                        <a:srgbClr val="1F4E79"/>
                      </a:solidFill>
                      <a:prstDash val="solid"/>
                      <a:round/>
                      <a:headEnd type="none" w="med" len="med"/>
                      <a:tailEnd type="none" w="med" len="med"/>
                    </a:lnL>
                    <a:lnR w="57150" cap="flat" cmpd="sng" algn="ctr">
                      <a:solidFill>
                        <a:srgbClr val="1F4E79"/>
                      </a:solidFill>
                      <a:prstDash val="solid"/>
                      <a:round/>
                      <a:headEnd type="none" w="med" len="med"/>
                      <a:tailEnd type="none" w="med" len="med"/>
                    </a:lnR>
                    <a:lnT w="57150" cap="flat" cmpd="sng" algn="ctr">
                      <a:solidFill>
                        <a:srgbClr val="1F4E79"/>
                      </a:solidFill>
                      <a:prstDash val="solid"/>
                      <a:round/>
                      <a:headEnd type="none" w="med" len="med"/>
                      <a:tailEnd type="none" w="med" len="med"/>
                    </a:lnT>
                    <a:lnB w="57150" cap="flat" cmpd="sng" algn="ctr">
                      <a:solidFill>
                        <a:srgbClr val="1F4E79"/>
                      </a:solidFill>
                      <a:prstDash val="solid"/>
                      <a:round/>
                      <a:headEnd type="none" w="med" len="med"/>
                      <a:tailEnd type="none" w="med" len="med"/>
                    </a:lnB>
                    <a:solidFill>
                      <a:srgbClr val="F2F2F2"/>
                    </a:solidFill>
                  </a:tcPr>
                </a:tc>
                <a:extLst>
                  <a:ext uri="{0D108BD9-81ED-4DB2-BD59-A6C34878D82A}">
                    <a16:rowId xmlns:a16="http://schemas.microsoft.com/office/drawing/2014/main" val="3093124099"/>
                  </a:ext>
                </a:extLst>
              </a:tr>
            </a:tbl>
          </a:graphicData>
        </a:graphic>
      </p:graphicFrame>
    </p:spTree>
    <p:extLst>
      <p:ext uri="{BB962C8B-B14F-4D97-AF65-F5344CB8AC3E}">
        <p14:creationId xmlns:p14="http://schemas.microsoft.com/office/powerpoint/2010/main" val="8979620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2EBFD-F275-94F9-3999-0A89707D7A92}"/>
              </a:ext>
            </a:extLst>
          </p:cNvPr>
          <p:cNvSpPr>
            <a:spLocks noGrp="1"/>
          </p:cNvSpPr>
          <p:nvPr>
            <p:ph type="title"/>
          </p:nvPr>
        </p:nvSpPr>
        <p:spPr/>
        <p:txBody>
          <a:bodyPr/>
          <a:lstStyle/>
          <a:p>
            <a:r>
              <a:rPr lang="en-US" dirty="0"/>
              <a:t>Key Takeaways</a:t>
            </a:r>
          </a:p>
        </p:txBody>
      </p:sp>
      <p:sp>
        <p:nvSpPr>
          <p:cNvPr id="3" name="Content Placeholder 2">
            <a:extLst>
              <a:ext uri="{FF2B5EF4-FFF2-40B4-BE49-F238E27FC236}">
                <a16:creationId xmlns:a16="http://schemas.microsoft.com/office/drawing/2014/main" id="{A1B931C8-DBD2-BB1C-4E26-E0669E8B7CE8}"/>
              </a:ext>
            </a:extLst>
          </p:cNvPr>
          <p:cNvSpPr>
            <a:spLocks noGrp="1"/>
          </p:cNvSpPr>
          <p:nvPr>
            <p:ph idx="1"/>
          </p:nvPr>
        </p:nvSpPr>
        <p:spPr>
          <a:xfrm>
            <a:off x="1097280" y="1845734"/>
            <a:ext cx="10058400" cy="4483348"/>
          </a:xfrm>
        </p:spPr>
        <p:txBody>
          <a:bodyPr>
            <a:normAutofit fontScale="92500" lnSpcReduction="10000"/>
          </a:bodyPr>
          <a:lstStyle/>
          <a:p>
            <a:pPr marL="457200" lvl="0" indent="-457200">
              <a:buClr>
                <a:schemeClr val="bg2">
                  <a:lumMod val="50000"/>
                </a:schemeClr>
              </a:buClr>
              <a:buFont typeface="+mj-lt"/>
              <a:buAutoNum type="arabicParenR"/>
            </a:pPr>
            <a:r>
              <a:rPr lang="en-US" dirty="0"/>
              <a:t>An accessibility audit is a methodical evaluation of a website's or location's inclusive nature - which includes both the physical environment; the information available to the public; and the services offered.</a:t>
            </a:r>
          </a:p>
          <a:p>
            <a:pPr marL="457200" lvl="0" indent="-457200">
              <a:buClr>
                <a:schemeClr val="bg2">
                  <a:lumMod val="50000"/>
                </a:schemeClr>
              </a:buClr>
              <a:buFont typeface="+mj-lt"/>
              <a:buAutoNum type="arabicParenR"/>
            </a:pPr>
            <a:r>
              <a:rPr lang="en-US" dirty="0"/>
              <a:t>To complete a successful audit, it is necessary to create a plan. Define scope, get a diverse team (include users if possible), and use tools (checklists, measuring devices, camera) to gather objective data.</a:t>
            </a:r>
          </a:p>
          <a:p>
            <a:pPr marL="457200" lvl="0" indent="-457200">
              <a:buClr>
                <a:schemeClr val="bg2">
                  <a:lumMod val="50000"/>
                </a:schemeClr>
              </a:buClr>
              <a:buFont typeface="+mj-lt"/>
              <a:buAutoNum type="arabicParenR"/>
            </a:pPr>
            <a:r>
              <a:rPr lang="en-US" dirty="0"/>
              <a:t>Follow the visitor journey: from pre-visit info and arrival through every aspect of the visit (entrances, navigation, exhibits, amenities, and exit). This ensures no part of the experience is overlooked.</a:t>
            </a:r>
          </a:p>
          <a:p>
            <a:pPr marL="457200" lvl="0" indent="-457200">
              <a:buClr>
                <a:schemeClr val="bg2">
                  <a:lumMod val="50000"/>
                </a:schemeClr>
              </a:buClr>
              <a:buFont typeface="+mj-lt"/>
              <a:buAutoNum type="arabicParenR"/>
            </a:pPr>
            <a:r>
              <a:rPr lang="en-US" dirty="0"/>
              <a:t>Use checklists and standards as your guide, but also pay attention to user experience. Note barriers, measure against guidelines, and also imagine “how would this feel to a visitor?”.</a:t>
            </a:r>
          </a:p>
          <a:p>
            <a:pPr marL="457200" lvl="0" indent="-457200">
              <a:buClr>
                <a:schemeClr val="bg2">
                  <a:lumMod val="50000"/>
                </a:schemeClr>
              </a:buClr>
              <a:buFont typeface="+mj-lt"/>
              <a:buAutoNum type="arabicParenR"/>
            </a:pPr>
            <a:r>
              <a:rPr lang="en-US" dirty="0"/>
              <a:t>Document your findings clearly using photographs; examples; and notes. Prioritize your documented findings and provide suggestions for improving the identified barriers.</a:t>
            </a:r>
          </a:p>
          <a:p>
            <a:pPr marL="457200" lvl="0" indent="-457200">
              <a:buClr>
                <a:schemeClr val="bg2">
                  <a:lumMod val="50000"/>
                </a:schemeClr>
              </a:buClr>
              <a:buFont typeface="+mj-lt"/>
              <a:buAutoNum type="arabicParenR"/>
            </a:pPr>
            <a:r>
              <a:rPr lang="en-US" dirty="0"/>
              <a:t>Involve individuals with disabilities in audits or solicit feedback - this will add greater accuracy and relevancy to the audit process.</a:t>
            </a:r>
          </a:p>
        </p:txBody>
      </p:sp>
    </p:spTree>
    <p:extLst>
      <p:ext uri="{BB962C8B-B14F-4D97-AF65-F5344CB8AC3E}">
        <p14:creationId xmlns:p14="http://schemas.microsoft.com/office/powerpoint/2010/main" val="12757490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C7982B-C8B2-D821-F153-08951E75AF41}"/>
              </a:ext>
            </a:extLst>
          </p:cNvPr>
          <p:cNvSpPr>
            <a:spLocks noGrp="1"/>
          </p:cNvSpPr>
          <p:nvPr>
            <p:ph type="title"/>
          </p:nvPr>
        </p:nvSpPr>
        <p:spPr>
          <a:xfrm>
            <a:off x="433754" y="2937217"/>
            <a:ext cx="3200400" cy="846406"/>
          </a:xfrm>
        </p:spPr>
        <p:txBody>
          <a:bodyPr anchor="ctr">
            <a:normAutofit/>
          </a:bodyPr>
          <a:lstStyle/>
          <a:p>
            <a:r>
              <a:rPr lang="en-US" sz="4400" dirty="0"/>
              <a:t>THANK YOU!</a:t>
            </a:r>
          </a:p>
        </p:txBody>
      </p:sp>
      <p:sp>
        <p:nvSpPr>
          <p:cNvPr id="5" name="Content Placeholder 4">
            <a:extLst>
              <a:ext uri="{FF2B5EF4-FFF2-40B4-BE49-F238E27FC236}">
                <a16:creationId xmlns:a16="http://schemas.microsoft.com/office/drawing/2014/main" id="{C3AE102F-0835-84F6-154D-348D4DA6DA45}"/>
              </a:ext>
            </a:extLst>
          </p:cNvPr>
          <p:cNvSpPr>
            <a:spLocks noGrp="1"/>
          </p:cNvSpPr>
          <p:nvPr>
            <p:ph idx="1"/>
          </p:nvPr>
        </p:nvSpPr>
        <p:spPr/>
        <p:txBody>
          <a:bodyPr anchor="ctr">
            <a:normAutofit/>
          </a:bodyPr>
          <a:lstStyle/>
          <a:p>
            <a:r>
              <a:rPr lang="en-US" sz="3200" dirty="0"/>
              <a:t>Do you have any questions?</a:t>
            </a:r>
          </a:p>
          <a:p>
            <a:r>
              <a:rPr lang="en-US" sz="3200" dirty="0"/>
              <a:t>What was new or surprising for you?</a:t>
            </a:r>
          </a:p>
        </p:txBody>
      </p:sp>
    </p:spTree>
    <p:extLst>
      <p:ext uri="{BB962C8B-B14F-4D97-AF65-F5344CB8AC3E}">
        <p14:creationId xmlns:p14="http://schemas.microsoft.com/office/powerpoint/2010/main" val="2517060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3F795-1CE6-17FC-2A12-7A05393668E7}"/>
              </a:ext>
            </a:extLst>
          </p:cNvPr>
          <p:cNvSpPr>
            <a:spLocks noGrp="1"/>
          </p:cNvSpPr>
          <p:nvPr>
            <p:ph type="title"/>
          </p:nvPr>
        </p:nvSpPr>
        <p:spPr/>
        <p:txBody>
          <a:bodyPr/>
          <a:lstStyle/>
          <a:p>
            <a:r>
              <a:rPr lang="en-US" dirty="0"/>
              <a:t>Learning Objectives</a:t>
            </a:r>
          </a:p>
        </p:txBody>
      </p:sp>
      <p:sp>
        <p:nvSpPr>
          <p:cNvPr id="3" name="Content Placeholder 2">
            <a:extLst>
              <a:ext uri="{FF2B5EF4-FFF2-40B4-BE49-F238E27FC236}">
                <a16:creationId xmlns:a16="http://schemas.microsoft.com/office/drawing/2014/main" id="{E1C49F4E-13E6-A560-128A-7F5B36E461B1}"/>
              </a:ext>
            </a:extLst>
          </p:cNvPr>
          <p:cNvSpPr>
            <a:spLocks noGrp="1"/>
          </p:cNvSpPr>
          <p:nvPr>
            <p:ph idx="1"/>
          </p:nvPr>
        </p:nvSpPr>
        <p:spPr>
          <a:xfrm>
            <a:off x="1097280" y="1845733"/>
            <a:ext cx="10058400" cy="4465419"/>
          </a:xfrm>
        </p:spPr>
        <p:txBody>
          <a:bodyPr>
            <a:normAutofit lnSpcReduction="10000"/>
          </a:bodyPr>
          <a:lstStyle/>
          <a:p>
            <a:r>
              <a:rPr lang="en-GB" sz="2400" dirty="0"/>
              <a:t>By the end of Module 3, participants will learn how to:</a:t>
            </a:r>
            <a:endParaRPr lang="en-US" sz="2400" dirty="0"/>
          </a:p>
          <a:p>
            <a:pPr lvl="1"/>
            <a:r>
              <a:rPr lang="en-GB" sz="2000" b="1" dirty="0"/>
              <a:t>Plan and perform a systematic accessibility audit </a:t>
            </a:r>
            <a:r>
              <a:rPr lang="en-GB" sz="2000" dirty="0"/>
              <a:t>of a tourism or heritage site, covering all phases of a visitor’s experience (from pre-visit information to on-site navigation and exit).</a:t>
            </a:r>
            <a:endParaRPr lang="en-US" sz="2000" dirty="0"/>
          </a:p>
          <a:p>
            <a:pPr lvl="1"/>
            <a:r>
              <a:rPr lang="en-GB" sz="2000" b="1" dirty="0"/>
              <a:t>Utilize checklists, standards, and measurement tools </a:t>
            </a:r>
            <a:r>
              <a:rPr lang="en-GB" sz="2000" dirty="0"/>
              <a:t>to identify barriers in the physical environment, communication, and service processes.</a:t>
            </a:r>
            <a:endParaRPr lang="en-US" sz="2000" dirty="0"/>
          </a:p>
          <a:p>
            <a:pPr lvl="1"/>
            <a:r>
              <a:rPr lang="en-GB" sz="2000" b="1" dirty="0"/>
              <a:t>Observe and record accessibility findings </a:t>
            </a:r>
            <a:r>
              <a:rPr lang="en-GB" sz="2000" dirty="0"/>
              <a:t>effectively (taking notes, measurements, and photographs) and evaluate how well a site meets established accessibility criteria or user needs.</a:t>
            </a:r>
            <a:endParaRPr lang="en-US" sz="2000" dirty="0"/>
          </a:p>
          <a:p>
            <a:pPr lvl="1"/>
            <a:r>
              <a:rPr lang="en-GB" sz="2000" b="1" dirty="0"/>
              <a:t>Develop practical recommendations for improvements </a:t>
            </a:r>
            <a:r>
              <a:rPr lang="en-GB" sz="2000" dirty="0"/>
              <a:t>based on audit findings, prioritizing issues by severity and suggesting feasible solutions (including both short-term fixes and longer-term investments).</a:t>
            </a:r>
            <a:endParaRPr lang="en-US" sz="2000" dirty="0"/>
          </a:p>
          <a:p>
            <a:pPr lvl="1"/>
            <a:r>
              <a:rPr lang="en-GB" sz="2000" b="1" dirty="0"/>
              <a:t>Understand how to involve diverse perspectives </a:t>
            </a:r>
            <a:r>
              <a:rPr lang="en-GB" sz="2000" dirty="0"/>
              <a:t>in the audit process, especially by including persons with disabilities or accessibility experts, to enhance the quality of assessments.</a:t>
            </a:r>
            <a:endParaRPr lang="en-US" sz="2000" dirty="0"/>
          </a:p>
          <a:p>
            <a:pPr lvl="1"/>
            <a:r>
              <a:rPr lang="en-GB" sz="2000" b="1" dirty="0"/>
              <a:t>Prepare to teach others </a:t>
            </a:r>
            <a:r>
              <a:rPr lang="en-GB" sz="2000" dirty="0"/>
              <a:t>(e.g., during their own training sessions or within their organization) to conduct basic accessibility assessments, thereby multiplying the impact of this skill.</a:t>
            </a:r>
            <a:endParaRPr lang="en-US" sz="2800" b="1" dirty="0">
              <a:solidFill>
                <a:schemeClr val="bg2">
                  <a:lumMod val="50000"/>
                </a:schemeClr>
              </a:solidFill>
            </a:endParaRPr>
          </a:p>
        </p:txBody>
      </p:sp>
    </p:spTree>
    <p:extLst>
      <p:ext uri="{BB962C8B-B14F-4D97-AF65-F5344CB8AC3E}">
        <p14:creationId xmlns:p14="http://schemas.microsoft.com/office/powerpoint/2010/main" val="1529593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E1EF8-6EE9-EAC3-53F8-45EBBA956EFE}"/>
              </a:ext>
            </a:extLst>
          </p:cNvPr>
          <p:cNvSpPr>
            <a:spLocks noGrp="1"/>
          </p:cNvSpPr>
          <p:nvPr>
            <p:ph type="title"/>
          </p:nvPr>
        </p:nvSpPr>
        <p:spPr/>
        <p:txBody>
          <a:bodyPr/>
          <a:lstStyle/>
          <a:p>
            <a:r>
              <a:rPr lang="en-US" dirty="0"/>
              <a:t>Types of Accessibility Audits</a:t>
            </a:r>
          </a:p>
        </p:txBody>
      </p:sp>
      <p:sp>
        <p:nvSpPr>
          <p:cNvPr id="4" name="Content Placeholder 3">
            <a:extLst>
              <a:ext uri="{FF2B5EF4-FFF2-40B4-BE49-F238E27FC236}">
                <a16:creationId xmlns:a16="http://schemas.microsoft.com/office/drawing/2014/main" id="{532B1EDB-3AC4-CA33-5DBA-4D61C30AD663}"/>
              </a:ext>
            </a:extLst>
          </p:cNvPr>
          <p:cNvSpPr>
            <a:spLocks noGrp="1"/>
          </p:cNvSpPr>
          <p:nvPr>
            <p:ph sz="half" idx="1"/>
          </p:nvPr>
        </p:nvSpPr>
        <p:spPr/>
        <p:txBody>
          <a:bodyPr>
            <a:normAutofit lnSpcReduction="10000"/>
          </a:bodyPr>
          <a:lstStyle/>
          <a:p>
            <a:r>
              <a:rPr lang="en-GB" sz="2400" b="1" dirty="0"/>
              <a:t>Internal Self-Assessments</a:t>
            </a:r>
            <a:endParaRPr lang="en-US" sz="2400" b="1" dirty="0"/>
          </a:p>
          <a:p>
            <a:r>
              <a:rPr lang="en-GB" sz="2400" dirty="0"/>
              <a:t>Best used for:</a:t>
            </a:r>
            <a:endParaRPr lang="en-US" sz="2400" dirty="0"/>
          </a:p>
          <a:p>
            <a:pPr lvl="1"/>
            <a:r>
              <a:rPr lang="en-GB" sz="2000" dirty="0"/>
              <a:t>Getting started with accessibility.</a:t>
            </a:r>
            <a:endParaRPr lang="en-US" sz="2000" dirty="0"/>
          </a:p>
          <a:p>
            <a:pPr lvl="1"/>
            <a:r>
              <a:rPr lang="en-GB" sz="2000" dirty="0"/>
              <a:t>Identifying barriers that require little or no effort to fix; quick wins.</a:t>
            </a:r>
            <a:endParaRPr lang="en-US" sz="2000" dirty="0"/>
          </a:p>
          <a:p>
            <a:pPr lvl="1"/>
            <a:r>
              <a:rPr lang="en-GB" sz="2000" dirty="0"/>
              <a:t>Preparing for an external review that will be audited independently.</a:t>
            </a:r>
            <a:endParaRPr lang="en-US" sz="2000" dirty="0"/>
          </a:p>
          <a:p>
            <a:pPr lvl="1"/>
            <a:r>
              <a:rPr lang="en-GB" sz="2000" dirty="0"/>
              <a:t>Developing internal awareness and ownership of accessibility.</a:t>
            </a:r>
            <a:endParaRPr lang="en-US" sz="2000" dirty="0"/>
          </a:p>
          <a:p>
            <a:endParaRPr lang="en-US" sz="2400" dirty="0"/>
          </a:p>
        </p:txBody>
      </p:sp>
      <p:sp>
        <p:nvSpPr>
          <p:cNvPr id="5" name="Content Placeholder 4">
            <a:extLst>
              <a:ext uri="{FF2B5EF4-FFF2-40B4-BE49-F238E27FC236}">
                <a16:creationId xmlns:a16="http://schemas.microsoft.com/office/drawing/2014/main" id="{B4C52AE2-4EF7-1DB2-FBF0-6C1D84BB3D20}"/>
              </a:ext>
            </a:extLst>
          </p:cNvPr>
          <p:cNvSpPr>
            <a:spLocks noGrp="1"/>
          </p:cNvSpPr>
          <p:nvPr>
            <p:ph sz="half" idx="2"/>
          </p:nvPr>
        </p:nvSpPr>
        <p:spPr/>
        <p:txBody>
          <a:bodyPr>
            <a:normAutofit lnSpcReduction="10000"/>
          </a:bodyPr>
          <a:lstStyle/>
          <a:p>
            <a:r>
              <a:rPr lang="en-GB" sz="2400" b="1" dirty="0"/>
              <a:t>External Professional Audits</a:t>
            </a:r>
            <a:endParaRPr lang="en-US" sz="2400" b="1" dirty="0"/>
          </a:p>
          <a:p>
            <a:r>
              <a:rPr lang="en-US" sz="2400" dirty="0"/>
              <a:t>Best used :</a:t>
            </a:r>
          </a:p>
          <a:p>
            <a:pPr lvl="1"/>
            <a:r>
              <a:rPr lang="en-US" sz="2000" dirty="0"/>
              <a:t>When you intend to share access information with the public.</a:t>
            </a:r>
          </a:p>
          <a:p>
            <a:pPr lvl="1"/>
            <a:r>
              <a:rPr lang="en-US" sz="2000" dirty="0"/>
              <a:t>When your site is large or has high risk factors.</a:t>
            </a:r>
          </a:p>
          <a:p>
            <a:pPr lvl="1"/>
            <a:r>
              <a:rPr lang="en-US" sz="2000" dirty="0"/>
              <a:t>When legislation or contractual obligations require an audit.</a:t>
            </a:r>
          </a:p>
          <a:p>
            <a:pPr lvl="1"/>
            <a:r>
              <a:rPr lang="en-US" sz="2000" dirty="0"/>
              <a:t>When investment decisions are contingent upon the outcome of the audit.</a:t>
            </a:r>
          </a:p>
          <a:p>
            <a:pPr lvl="1"/>
            <a:r>
              <a:rPr lang="en-US" sz="2000" dirty="0"/>
              <a:t>For building trust with customers with disabilities is a top priority.</a:t>
            </a:r>
          </a:p>
        </p:txBody>
      </p:sp>
    </p:spTree>
    <p:extLst>
      <p:ext uri="{BB962C8B-B14F-4D97-AF65-F5344CB8AC3E}">
        <p14:creationId xmlns:p14="http://schemas.microsoft.com/office/powerpoint/2010/main" val="1027268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F0CD67-8E53-9E38-B371-775F849C76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AFC429-E526-D992-02AA-3BD9915CD8D4}"/>
              </a:ext>
            </a:extLst>
          </p:cNvPr>
          <p:cNvSpPr>
            <a:spLocks noGrp="1"/>
          </p:cNvSpPr>
          <p:nvPr>
            <p:ph type="title"/>
          </p:nvPr>
        </p:nvSpPr>
        <p:spPr/>
        <p:txBody>
          <a:bodyPr/>
          <a:lstStyle/>
          <a:p>
            <a:r>
              <a:rPr lang="en-US" dirty="0"/>
              <a:t>Types of Accessibility Audits</a:t>
            </a:r>
          </a:p>
        </p:txBody>
      </p:sp>
      <p:sp>
        <p:nvSpPr>
          <p:cNvPr id="4" name="Content Placeholder 3">
            <a:extLst>
              <a:ext uri="{FF2B5EF4-FFF2-40B4-BE49-F238E27FC236}">
                <a16:creationId xmlns:a16="http://schemas.microsoft.com/office/drawing/2014/main" id="{19688116-5497-6D2E-3502-CEC9E9548AF1}"/>
              </a:ext>
            </a:extLst>
          </p:cNvPr>
          <p:cNvSpPr>
            <a:spLocks noGrp="1"/>
          </p:cNvSpPr>
          <p:nvPr>
            <p:ph sz="half" idx="1"/>
          </p:nvPr>
        </p:nvSpPr>
        <p:spPr/>
        <p:txBody>
          <a:bodyPr>
            <a:normAutofit fontScale="92500"/>
          </a:bodyPr>
          <a:lstStyle/>
          <a:p>
            <a:r>
              <a:rPr lang="en-US" sz="2400" b="1" dirty="0"/>
              <a:t>Lived-Experience and User-Led Audits</a:t>
            </a:r>
          </a:p>
          <a:p>
            <a:r>
              <a:rPr lang="en-GB" sz="2400" dirty="0"/>
              <a:t>Best used for:</a:t>
            </a:r>
            <a:endParaRPr lang="en-US" sz="2400" dirty="0"/>
          </a:p>
          <a:p>
            <a:pPr lvl="1"/>
            <a:r>
              <a:rPr lang="en-GB" sz="2200" dirty="0"/>
              <a:t>Reviewing visitor facing experiences;</a:t>
            </a:r>
            <a:endParaRPr lang="en-US" sz="2200" dirty="0"/>
          </a:p>
          <a:p>
            <a:pPr lvl="1"/>
            <a:r>
              <a:rPr lang="en-GB" sz="2200" dirty="0"/>
              <a:t>Evaluating tours, attractions and activities;</a:t>
            </a:r>
            <a:endParaRPr lang="en-US" sz="2200" dirty="0"/>
          </a:p>
          <a:p>
            <a:pPr lvl="1"/>
            <a:r>
              <a:rPr lang="en-GB" sz="2200" dirty="0"/>
              <a:t>Reviewing the entire customer journey;</a:t>
            </a:r>
            <a:endParaRPr lang="en-US" sz="2200" dirty="0"/>
          </a:p>
          <a:p>
            <a:pPr lvl="1"/>
            <a:r>
              <a:rPr lang="en-GB" sz="2200" dirty="0"/>
              <a:t>Testing proposed changes to an experience/product/environment.</a:t>
            </a:r>
            <a:endParaRPr lang="en-US" sz="2200" dirty="0"/>
          </a:p>
        </p:txBody>
      </p:sp>
      <p:sp>
        <p:nvSpPr>
          <p:cNvPr id="5" name="Content Placeholder 4">
            <a:extLst>
              <a:ext uri="{FF2B5EF4-FFF2-40B4-BE49-F238E27FC236}">
                <a16:creationId xmlns:a16="http://schemas.microsoft.com/office/drawing/2014/main" id="{23CF8040-A82F-BB85-0F5E-82261722B4D3}"/>
              </a:ext>
            </a:extLst>
          </p:cNvPr>
          <p:cNvSpPr>
            <a:spLocks noGrp="1"/>
          </p:cNvSpPr>
          <p:nvPr>
            <p:ph sz="half" idx="2"/>
          </p:nvPr>
        </p:nvSpPr>
        <p:spPr/>
        <p:txBody>
          <a:bodyPr>
            <a:normAutofit fontScale="92500"/>
          </a:bodyPr>
          <a:lstStyle/>
          <a:p>
            <a:r>
              <a:rPr lang="en-GB" sz="2400" b="1" dirty="0"/>
              <a:t>Mystery Guest Audits</a:t>
            </a:r>
          </a:p>
          <a:p>
            <a:r>
              <a:rPr lang="en-US" sz="2400" dirty="0"/>
              <a:t>Best used to assess:</a:t>
            </a:r>
          </a:p>
          <a:p>
            <a:pPr lvl="1"/>
            <a:r>
              <a:rPr lang="en-GB" sz="2000" dirty="0"/>
              <a:t>How easily can you access information about the services offered by your business at the point of booking?</a:t>
            </a:r>
            <a:endParaRPr lang="en-US" sz="2000" dirty="0"/>
          </a:p>
          <a:p>
            <a:pPr lvl="1"/>
            <a:r>
              <a:rPr lang="en-GB" sz="2000" dirty="0"/>
              <a:t>Do staff respond appropriately to your questions and concerns in a live interaction?</a:t>
            </a:r>
            <a:endParaRPr lang="en-US" sz="2000" dirty="0"/>
          </a:p>
          <a:p>
            <a:pPr lvl="1"/>
            <a:r>
              <a:rPr lang="en-GB" sz="2000" dirty="0"/>
              <a:t>Are there discrepancies between what you've been told will happen and what actually happens?</a:t>
            </a:r>
            <a:endParaRPr lang="en-US" sz="2000" dirty="0"/>
          </a:p>
          <a:p>
            <a:pPr lvl="1"/>
            <a:r>
              <a:rPr lang="en-GB" sz="2000" dirty="0"/>
              <a:t>When faced with accessibility related questions how confident are staff members?</a:t>
            </a:r>
            <a:endParaRPr lang="en-US" sz="2000" dirty="0"/>
          </a:p>
        </p:txBody>
      </p:sp>
    </p:spTree>
    <p:extLst>
      <p:ext uri="{BB962C8B-B14F-4D97-AF65-F5344CB8AC3E}">
        <p14:creationId xmlns:p14="http://schemas.microsoft.com/office/powerpoint/2010/main" val="2373632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B6A5A-B9E6-D919-EB3B-6F80C849203E}"/>
              </a:ext>
            </a:extLst>
          </p:cNvPr>
          <p:cNvSpPr>
            <a:spLocks noGrp="1"/>
          </p:cNvSpPr>
          <p:nvPr>
            <p:ph type="title"/>
          </p:nvPr>
        </p:nvSpPr>
        <p:spPr/>
        <p:txBody>
          <a:bodyPr/>
          <a:lstStyle/>
          <a:p>
            <a:r>
              <a:rPr lang="en-US" dirty="0"/>
              <a:t>Audit Preparation - </a:t>
            </a:r>
            <a:r>
              <a:rPr lang="en-GB" dirty="0"/>
              <a:t>DEFINE THE SCOPE</a:t>
            </a:r>
            <a:endParaRPr lang="en-US" dirty="0"/>
          </a:p>
        </p:txBody>
      </p:sp>
      <p:sp>
        <p:nvSpPr>
          <p:cNvPr id="5" name="Content Placeholder 4">
            <a:extLst>
              <a:ext uri="{FF2B5EF4-FFF2-40B4-BE49-F238E27FC236}">
                <a16:creationId xmlns:a16="http://schemas.microsoft.com/office/drawing/2014/main" id="{AA260C6B-9257-7965-AA25-FEBFBD7C075F}"/>
              </a:ext>
            </a:extLst>
          </p:cNvPr>
          <p:cNvSpPr>
            <a:spLocks noGrp="1"/>
          </p:cNvSpPr>
          <p:nvPr>
            <p:ph idx="1"/>
          </p:nvPr>
        </p:nvSpPr>
        <p:spPr/>
        <p:txBody>
          <a:bodyPr>
            <a:normAutofit lnSpcReduction="10000"/>
          </a:bodyPr>
          <a:lstStyle/>
          <a:p>
            <a:r>
              <a:rPr lang="en-US" sz="2800" dirty="0"/>
              <a:t>Decide what you will audit:</a:t>
            </a:r>
          </a:p>
          <a:p>
            <a:pPr lvl="1"/>
            <a:r>
              <a:rPr lang="en-US" sz="2400" dirty="0"/>
              <a:t>Is it a single building (e.g. a museum), an entire site (e.g. a heritage park with multiple facilities), or perhaps a specific service (e.g. a guided tour program or an event)?</a:t>
            </a:r>
          </a:p>
          <a:p>
            <a:pPr lvl="1"/>
            <a:r>
              <a:rPr lang="en-US" sz="2400" dirty="0"/>
              <a:t>Are you auditing only physical accessibility, or also digital accessibility (like the website) and service aspects?</a:t>
            </a:r>
          </a:p>
          <a:p>
            <a:r>
              <a:rPr lang="en-US" sz="2800" dirty="0"/>
              <a:t>For a comprehensive site audit, we often include all elements.</a:t>
            </a:r>
          </a:p>
          <a:p>
            <a:r>
              <a:rPr lang="en-US" sz="2800" dirty="0"/>
              <a:t>Sometimes practical constraints mean you focus on key areas first.</a:t>
            </a:r>
          </a:p>
          <a:p>
            <a:r>
              <a:rPr lang="en-US" sz="2800" dirty="0"/>
              <a:t>Be clear on this scope so you can allocate time and resources properly.</a:t>
            </a:r>
          </a:p>
        </p:txBody>
      </p:sp>
    </p:spTree>
    <p:extLst>
      <p:ext uri="{BB962C8B-B14F-4D97-AF65-F5344CB8AC3E}">
        <p14:creationId xmlns:p14="http://schemas.microsoft.com/office/powerpoint/2010/main" val="2255596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9DD0F7-F318-87DE-DF4D-32522DF1F1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8AD6E4-9C0D-DCEA-4197-28DE425BFD34}"/>
              </a:ext>
            </a:extLst>
          </p:cNvPr>
          <p:cNvSpPr>
            <a:spLocks noGrp="1"/>
          </p:cNvSpPr>
          <p:nvPr>
            <p:ph type="title"/>
          </p:nvPr>
        </p:nvSpPr>
        <p:spPr/>
        <p:txBody>
          <a:bodyPr/>
          <a:lstStyle/>
          <a:p>
            <a:r>
              <a:rPr lang="en-US" dirty="0"/>
              <a:t>Audit Preparation - </a:t>
            </a:r>
            <a:r>
              <a:rPr lang="en-GB" dirty="0"/>
              <a:t>ASSEMBLE THE TEAM</a:t>
            </a:r>
            <a:endParaRPr lang="en-US" dirty="0"/>
          </a:p>
        </p:txBody>
      </p:sp>
      <p:sp>
        <p:nvSpPr>
          <p:cNvPr id="5" name="Content Placeholder 4">
            <a:extLst>
              <a:ext uri="{FF2B5EF4-FFF2-40B4-BE49-F238E27FC236}">
                <a16:creationId xmlns:a16="http://schemas.microsoft.com/office/drawing/2014/main" id="{AC38AD77-1609-DD63-3B23-3324BE53D3C3}"/>
              </a:ext>
            </a:extLst>
          </p:cNvPr>
          <p:cNvSpPr>
            <a:spLocks noGrp="1"/>
          </p:cNvSpPr>
          <p:nvPr>
            <p:ph idx="1"/>
          </p:nvPr>
        </p:nvSpPr>
        <p:spPr>
          <a:xfrm>
            <a:off x="1097280" y="1845734"/>
            <a:ext cx="10058400" cy="4375772"/>
          </a:xfrm>
        </p:spPr>
        <p:txBody>
          <a:bodyPr>
            <a:normAutofit/>
          </a:bodyPr>
          <a:lstStyle/>
          <a:p>
            <a:pPr lvl="1"/>
            <a:r>
              <a:rPr lang="en-GB" sz="2400" dirty="0"/>
              <a:t>An audit is best done in a </a:t>
            </a:r>
            <a:r>
              <a:rPr lang="en-GB" sz="2400" b="1" dirty="0"/>
              <a:t>team</a:t>
            </a:r>
            <a:r>
              <a:rPr lang="en-GB" sz="2400" dirty="0"/>
              <a:t>. Different people catch different things. Ideally, your team should include at least one person with a disability. Their lived experience is invaluable; they will notice barriers or comforts you might not.</a:t>
            </a:r>
            <a:endParaRPr lang="en-US" sz="2400" dirty="0"/>
          </a:p>
          <a:p>
            <a:pPr lvl="1"/>
            <a:r>
              <a:rPr lang="en-GB" sz="2400" dirty="0"/>
              <a:t>It’s also good to have a </a:t>
            </a:r>
            <a:r>
              <a:rPr lang="en-GB" sz="2400" b="1" dirty="0"/>
              <a:t>mix of skills</a:t>
            </a:r>
            <a:r>
              <a:rPr lang="en-GB" sz="2400" dirty="0"/>
              <a:t>: someone who can take measurements (and understands technical specifications), someone who can observe customer service or ask staff questions, someone to take notes/photos, etc.</a:t>
            </a:r>
            <a:endParaRPr lang="en-US" sz="2400" dirty="0"/>
          </a:p>
          <a:p>
            <a:pPr lvl="1"/>
            <a:r>
              <a:rPr lang="en-GB" sz="2400" dirty="0"/>
              <a:t>As a trainer, you might not always have a ready team; but you can train others (colleagues or volunteers) to assist. If you’re auditing your own site, </a:t>
            </a:r>
            <a:r>
              <a:rPr lang="en-GB" sz="2400" b="1" dirty="0"/>
              <a:t>involve staff from various departments</a:t>
            </a:r>
            <a:r>
              <a:rPr lang="en-GB" sz="2400" dirty="0"/>
              <a:t>: maintenance, visitor services, etc.</a:t>
            </a:r>
            <a:endParaRPr lang="en-US" sz="3200" dirty="0"/>
          </a:p>
        </p:txBody>
      </p:sp>
    </p:spTree>
    <p:extLst>
      <p:ext uri="{BB962C8B-B14F-4D97-AF65-F5344CB8AC3E}">
        <p14:creationId xmlns:p14="http://schemas.microsoft.com/office/powerpoint/2010/main" val="3010363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72F14-D3B4-7203-61CC-612479EC70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21C8FC-DEC2-4D29-C0CF-D75098B79556}"/>
              </a:ext>
            </a:extLst>
          </p:cNvPr>
          <p:cNvSpPr>
            <a:spLocks noGrp="1"/>
          </p:cNvSpPr>
          <p:nvPr>
            <p:ph type="title"/>
          </p:nvPr>
        </p:nvSpPr>
        <p:spPr/>
        <p:txBody>
          <a:bodyPr/>
          <a:lstStyle/>
          <a:p>
            <a:r>
              <a:rPr lang="en-US" dirty="0"/>
              <a:t>Audit Preparation - </a:t>
            </a:r>
            <a:r>
              <a:rPr lang="en-GB" dirty="0"/>
              <a:t>GATHER TOOLS AND MATERIALS</a:t>
            </a:r>
            <a:endParaRPr lang="en-US" dirty="0"/>
          </a:p>
        </p:txBody>
      </p:sp>
      <p:sp>
        <p:nvSpPr>
          <p:cNvPr id="5" name="Content Placeholder 4">
            <a:extLst>
              <a:ext uri="{FF2B5EF4-FFF2-40B4-BE49-F238E27FC236}">
                <a16:creationId xmlns:a16="http://schemas.microsoft.com/office/drawing/2014/main" id="{F60C840C-1AA1-CA9E-28D9-9402DFADF516}"/>
              </a:ext>
            </a:extLst>
          </p:cNvPr>
          <p:cNvSpPr>
            <a:spLocks noGrp="1"/>
          </p:cNvSpPr>
          <p:nvPr>
            <p:ph idx="1"/>
          </p:nvPr>
        </p:nvSpPr>
        <p:spPr>
          <a:xfrm>
            <a:off x="1097280" y="1845734"/>
            <a:ext cx="10058400" cy="4375772"/>
          </a:xfrm>
        </p:spPr>
        <p:txBody>
          <a:bodyPr>
            <a:normAutofit/>
          </a:bodyPr>
          <a:lstStyle/>
          <a:p>
            <a:pPr lvl="0"/>
            <a:r>
              <a:rPr lang="en-GB" sz="2400" dirty="0"/>
              <a:t>Common audit tools include:</a:t>
            </a:r>
            <a:endParaRPr lang="en-US" sz="2400" dirty="0"/>
          </a:p>
          <a:p>
            <a:pPr lvl="1"/>
            <a:r>
              <a:rPr lang="en-GB" sz="2000" dirty="0"/>
              <a:t>a </a:t>
            </a:r>
            <a:r>
              <a:rPr lang="en-GB" sz="2000" b="1" dirty="0"/>
              <a:t>checklist or audit form</a:t>
            </a:r>
            <a:r>
              <a:rPr lang="en-GB" sz="2000" dirty="0"/>
              <a:t>,</a:t>
            </a:r>
            <a:endParaRPr lang="en-US" sz="2000" dirty="0"/>
          </a:p>
          <a:p>
            <a:pPr lvl="1"/>
            <a:r>
              <a:rPr lang="en-GB" sz="2000" dirty="0"/>
              <a:t>a tape measure (to check widths, heights, ramp slopes),</a:t>
            </a:r>
            <a:endParaRPr lang="en-US" sz="2000" dirty="0"/>
          </a:p>
          <a:p>
            <a:pPr lvl="1"/>
            <a:r>
              <a:rPr lang="en-GB" sz="2000" dirty="0"/>
              <a:t>a light meter (optional, for checking lighting levels),</a:t>
            </a:r>
            <a:endParaRPr lang="en-US" sz="2000" dirty="0"/>
          </a:p>
          <a:p>
            <a:pPr lvl="1"/>
            <a:r>
              <a:rPr lang="en-GB" sz="2000" dirty="0"/>
              <a:t>a sound level meter or app (optional, for ambient noise),</a:t>
            </a:r>
            <a:endParaRPr lang="en-US" sz="2000" dirty="0"/>
          </a:p>
          <a:p>
            <a:pPr lvl="1"/>
            <a:r>
              <a:rPr lang="en-GB" sz="2000" dirty="0"/>
              <a:t>a camera (to document issues visually), and perhaps</a:t>
            </a:r>
            <a:endParaRPr lang="en-US" sz="2000" dirty="0"/>
          </a:p>
          <a:p>
            <a:pPr lvl="1"/>
            <a:r>
              <a:rPr lang="en-GB" sz="2000" dirty="0"/>
              <a:t>a wheelchair or stroller to simulate mobility if none of the team uses one.</a:t>
            </a:r>
            <a:endParaRPr lang="en-US" sz="2000" dirty="0"/>
          </a:p>
          <a:p>
            <a:pPr lvl="0"/>
            <a:r>
              <a:rPr lang="en-GB" sz="2400" dirty="0"/>
              <a:t>Bring notepads or a tablet for taking notes.</a:t>
            </a:r>
            <a:endParaRPr lang="en-US" sz="2400" dirty="0"/>
          </a:p>
          <a:p>
            <a:pPr lvl="0"/>
            <a:r>
              <a:rPr lang="en-GB" sz="2400" dirty="0"/>
              <a:t>Ensure you have any reference materials needed.</a:t>
            </a:r>
            <a:endParaRPr lang="en-US" sz="2400" dirty="0"/>
          </a:p>
          <a:p>
            <a:r>
              <a:rPr lang="en-GB" sz="2400" dirty="0"/>
              <a:t>Dress comfortably for walking and possibly for outdoor weather.</a:t>
            </a:r>
            <a:endParaRPr lang="en-US" sz="6000" dirty="0"/>
          </a:p>
        </p:txBody>
      </p:sp>
    </p:spTree>
    <p:extLst>
      <p:ext uri="{BB962C8B-B14F-4D97-AF65-F5344CB8AC3E}">
        <p14:creationId xmlns:p14="http://schemas.microsoft.com/office/powerpoint/2010/main" val="3102562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66A13E-BDFE-5CE6-D87D-09094AFD95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62462B-A817-5A6F-8CA5-E7AF6C36FBE2}"/>
              </a:ext>
            </a:extLst>
          </p:cNvPr>
          <p:cNvSpPr>
            <a:spLocks noGrp="1"/>
          </p:cNvSpPr>
          <p:nvPr>
            <p:ph type="title"/>
          </p:nvPr>
        </p:nvSpPr>
        <p:spPr/>
        <p:txBody>
          <a:bodyPr/>
          <a:lstStyle/>
          <a:p>
            <a:r>
              <a:rPr lang="en-US" dirty="0"/>
              <a:t>Audit Preparation - </a:t>
            </a:r>
            <a:r>
              <a:rPr lang="en-GB" dirty="0"/>
              <a:t>PERMISSIONS AND NOTIFICATIONS</a:t>
            </a:r>
            <a:endParaRPr lang="en-US" dirty="0"/>
          </a:p>
        </p:txBody>
      </p:sp>
      <p:sp>
        <p:nvSpPr>
          <p:cNvPr id="5" name="Content Placeholder 4">
            <a:extLst>
              <a:ext uri="{FF2B5EF4-FFF2-40B4-BE49-F238E27FC236}">
                <a16:creationId xmlns:a16="http://schemas.microsoft.com/office/drawing/2014/main" id="{06AAF341-F6FC-5918-18B0-9D83CB3B79F6}"/>
              </a:ext>
            </a:extLst>
          </p:cNvPr>
          <p:cNvSpPr>
            <a:spLocks noGrp="1"/>
          </p:cNvSpPr>
          <p:nvPr>
            <p:ph idx="1"/>
          </p:nvPr>
        </p:nvSpPr>
        <p:spPr>
          <a:xfrm>
            <a:off x="1097280" y="1845734"/>
            <a:ext cx="10058400" cy="4375772"/>
          </a:xfrm>
        </p:spPr>
        <p:txBody>
          <a:bodyPr>
            <a:normAutofit/>
          </a:bodyPr>
          <a:lstStyle/>
          <a:p>
            <a:pPr lvl="1"/>
            <a:r>
              <a:rPr lang="en-GB" sz="2800" dirty="0"/>
              <a:t>Let the site management know about the audit (if you are an external auditor) and obtain any necessary permission to access all areas.</a:t>
            </a:r>
            <a:endParaRPr lang="en-US" sz="2800" dirty="0"/>
          </a:p>
          <a:p>
            <a:pPr lvl="1"/>
            <a:r>
              <a:rPr lang="en-GB" sz="2800" dirty="0"/>
              <a:t>If you’re internal, still inform your team or superiors so they understand what’s happening</a:t>
            </a:r>
          </a:p>
          <a:p>
            <a:pPr lvl="1"/>
            <a:r>
              <a:rPr lang="en-GB" sz="2800" dirty="0"/>
              <a:t>If the site is open to the public while you audit, decide whether to blend in (like a mystery guest) or to announce yourselves.</a:t>
            </a:r>
            <a:endParaRPr lang="en-US" sz="7200" dirty="0"/>
          </a:p>
        </p:txBody>
      </p:sp>
    </p:spTree>
    <p:extLst>
      <p:ext uri="{BB962C8B-B14F-4D97-AF65-F5344CB8AC3E}">
        <p14:creationId xmlns:p14="http://schemas.microsoft.com/office/powerpoint/2010/main" val="1102604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65B1B7-92E5-13CA-1E1B-B83B7A97CB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910C4B-7AB9-367C-43E7-9331C8EDF603}"/>
              </a:ext>
            </a:extLst>
          </p:cNvPr>
          <p:cNvSpPr>
            <a:spLocks noGrp="1"/>
          </p:cNvSpPr>
          <p:nvPr>
            <p:ph type="title"/>
          </p:nvPr>
        </p:nvSpPr>
        <p:spPr/>
        <p:txBody>
          <a:bodyPr/>
          <a:lstStyle/>
          <a:p>
            <a:r>
              <a:rPr lang="en-US" dirty="0"/>
              <a:t>Audit Preparation - </a:t>
            </a:r>
            <a:r>
              <a:rPr lang="en-GB" dirty="0"/>
              <a:t>SAFETY CONSIDERATIONS</a:t>
            </a:r>
            <a:endParaRPr lang="en-US" dirty="0"/>
          </a:p>
        </p:txBody>
      </p:sp>
      <p:sp>
        <p:nvSpPr>
          <p:cNvPr id="5" name="Content Placeholder 4">
            <a:extLst>
              <a:ext uri="{FF2B5EF4-FFF2-40B4-BE49-F238E27FC236}">
                <a16:creationId xmlns:a16="http://schemas.microsoft.com/office/drawing/2014/main" id="{5DB2E847-8EC0-3BCE-2F0C-D9347528B0C3}"/>
              </a:ext>
            </a:extLst>
          </p:cNvPr>
          <p:cNvSpPr>
            <a:spLocks noGrp="1"/>
          </p:cNvSpPr>
          <p:nvPr>
            <p:ph idx="1"/>
          </p:nvPr>
        </p:nvSpPr>
        <p:spPr>
          <a:xfrm>
            <a:off x="1097280" y="1845734"/>
            <a:ext cx="10058400" cy="4375772"/>
          </a:xfrm>
        </p:spPr>
        <p:txBody>
          <a:bodyPr>
            <a:normAutofit/>
          </a:bodyPr>
          <a:lstStyle/>
          <a:p>
            <a:pPr lvl="1"/>
            <a:r>
              <a:rPr lang="en-US" sz="2800" dirty="0"/>
              <a:t>Ensure your audit activities don’t create hazards.</a:t>
            </a:r>
          </a:p>
          <a:p>
            <a:pPr lvl="2"/>
            <a:r>
              <a:rPr lang="en-US" sz="2400" dirty="0"/>
              <a:t>For example, if measuring stair dimensions, don’t block the stairs for too long and risk someone tripping. If taking photos, avoid capturing identifiable people without consent.</a:t>
            </a:r>
          </a:p>
          <a:p>
            <a:pPr lvl="1"/>
            <a:r>
              <a:rPr lang="en-US" sz="2800" dirty="0"/>
              <a:t>If any team member has a disability, ensure the audit route itself is safe for them</a:t>
            </a:r>
          </a:p>
          <a:p>
            <a:pPr lvl="2"/>
            <a:r>
              <a:rPr lang="en-US" sz="2400" dirty="0"/>
              <a:t>E.g. if the site has inaccessible sections, plan how to navigate those or whether to omit them for that person. We want our audit to be inclusive and considerate too.</a:t>
            </a:r>
          </a:p>
        </p:txBody>
      </p:sp>
    </p:spTree>
    <p:extLst>
      <p:ext uri="{BB962C8B-B14F-4D97-AF65-F5344CB8AC3E}">
        <p14:creationId xmlns:p14="http://schemas.microsoft.com/office/powerpoint/2010/main" val="3952928709"/>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35</TotalTime>
  <Words>1824</Words>
  <Application>Microsoft Office PowerPoint</Application>
  <PresentationFormat>Widescreen</PresentationFormat>
  <Paragraphs>187</Paragraphs>
  <Slides>18</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Calibri</vt:lpstr>
      <vt:lpstr>Wingdings</vt:lpstr>
      <vt:lpstr>Retrospect</vt:lpstr>
      <vt:lpstr>MODULE 3: Conducting Accessibility Site Audits and Assessments</vt:lpstr>
      <vt:lpstr>Learning Objectives</vt:lpstr>
      <vt:lpstr>Types of Accessibility Audits</vt:lpstr>
      <vt:lpstr>Types of Accessibility Audits</vt:lpstr>
      <vt:lpstr>Audit Preparation - DEFINE THE SCOPE</vt:lpstr>
      <vt:lpstr>Audit Preparation - ASSEMBLE THE TEAM</vt:lpstr>
      <vt:lpstr>Audit Preparation - GATHER TOOLS AND MATERIALS</vt:lpstr>
      <vt:lpstr>Audit Preparation - PERMISSIONS AND NOTIFICATIONS</vt:lpstr>
      <vt:lpstr>Audit Preparation - SAFETY CONSIDERATIONS</vt:lpstr>
      <vt:lpstr>Elements of an Accessibility Audit Checklist</vt:lpstr>
      <vt:lpstr>Elements of an Accessibility Audit Checklist</vt:lpstr>
      <vt:lpstr>Elements of an Accessibility Audit Checklist</vt:lpstr>
      <vt:lpstr>Tips for Effective Assessment</vt:lpstr>
      <vt:lpstr>Recording and Reporting Findings</vt:lpstr>
      <vt:lpstr>Developing Practical Recommendations</vt:lpstr>
      <vt:lpstr>Prioritizing Recommendations</vt:lpstr>
      <vt:lpstr>Key Takeaways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Rafael Pupovac</dc:creator>
  <cp:lastModifiedBy>Rafael Pupovac</cp:lastModifiedBy>
  <cp:revision>16</cp:revision>
  <dcterms:created xsi:type="dcterms:W3CDTF">2026-01-18T21:27:19Z</dcterms:created>
  <dcterms:modified xsi:type="dcterms:W3CDTF">2026-01-22T10:25:32Z</dcterms:modified>
</cp:coreProperties>
</file>